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7" r:id="rId12"/>
    <p:sldId id="274" r:id="rId13"/>
    <p:sldId id="275" r:id="rId14"/>
    <p:sldId id="268" r:id="rId15"/>
    <p:sldId id="269" r:id="rId16"/>
    <p:sldId id="276" r:id="rId17"/>
    <p:sldId id="270" r:id="rId18"/>
    <p:sldId id="277" r:id="rId19"/>
    <p:sldId id="271" r:id="rId20"/>
    <p:sldId id="278" r:id="rId21"/>
    <p:sldId id="272" r:id="rId22"/>
    <p:sldId id="280" r:id="rId23"/>
    <p:sldId id="279" r:id="rId24"/>
    <p:sldId id="282" r:id="rId25"/>
    <p:sldId id="281" r:id="rId26"/>
    <p:sldId id="273" r:id="rId27"/>
    <p:sldId id="284" r:id="rId28"/>
    <p:sldId id="283"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7" d="100"/>
          <a:sy n="77" d="100"/>
        </p:scale>
        <p:origin x="24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98E297-AC0F-4AEC-891C-8C80964D202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98510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8E297-AC0F-4AEC-891C-8C80964D202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94540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8E297-AC0F-4AEC-891C-8C80964D202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420912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98E297-AC0F-4AEC-891C-8C80964D202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48271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98E297-AC0F-4AEC-891C-8C80964D202A}" type="datetimeFigureOut">
              <a:rPr lang="en-US" smtClean="0"/>
              <a:t>3/21/2017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73687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98E297-AC0F-4AEC-891C-8C80964D202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229591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8E297-AC0F-4AEC-891C-8C80964D202A}" type="datetimeFigureOut">
              <a:rPr lang="en-US" smtClean="0"/>
              <a:t>3/21/2017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18574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98E297-AC0F-4AEC-891C-8C80964D202A}" type="datetimeFigureOut">
              <a:rPr lang="en-US" smtClean="0"/>
              <a:t>3/21/2017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39931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8E297-AC0F-4AEC-891C-8C80964D202A}" type="datetimeFigureOut">
              <a:rPr lang="en-US" smtClean="0"/>
              <a:t>3/21/2017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78308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8E297-AC0F-4AEC-891C-8C80964D202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82322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098E297-AC0F-4AEC-891C-8C80964D202A}" type="datetimeFigureOut">
              <a:rPr lang="en-US" smtClean="0"/>
              <a:t>3/21/2017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CC3024-FFE4-449D-88BF-2BC721795883}" type="slidenum">
              <a:rPr lang="en-US" smtClean="0"/>
              <a:t>‹#›</a:t>
            </a:fld>
            <a:endParaRPr lang="en-US"/>
          </a:p>
        </p:txBody>
      </p:sp>
    </p:spTree>
    <p:extLst>
      <p:ext uri="{BB962C8B-B14F-4D97-AF65-F5344CB8AC3E}">
        <p14:creationId xmlns:p14="http://schemas.microsoft.com/office/powerpoint/2010/main" val="167406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98E297-AC0F-4AEC-891C-8C80964D202A}" type="datetimeFigureOut">
              <a:rPr lang="en-US" smtClean="0"/>
              <a:t>3/21/2017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CC3024-FFE4-449D-88BF-2BC721795883}" type="slidenum">
              <a:rPr lang="en-US" smtClean="0"/>
              <a:t>‹#›</a:t>
            </a:fld>
            <a:endParaRPr lang="en-US"/>
          </a:p>
        </p:txBody>
      </p:sp>
    </p:spTree>
    <p:extLst>
      <p:ext uri="{BB962C8B-B14F-4D97-AF65-F5344CB8AC3E}">
        <p14:creationId xmlns:p14="http://schemas.microsoft.com/office/powerpoint/2010/main" val="860209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erncreekushistory.weebly.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February 14</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457200" y="910659"/>
            <a:ext cx="6796007"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Girls/Boys </a:t>
            </a:r>
            <a:r>
              <a:rPr lang="en-US" sz="2800" b="1" dirty="0" err="1" smtClean="0">
                <a:solidFill>
                  <a:schemeClr val="tx1"/>
                </a:solidFill>
                <a:latin typeface="Politik" panose="02000500000000000000" pitchFamily="2" charset="0"/>
              </a:rPr>
              <a:t>Bball</a:t>
            </a:r>
            <a:r>
              <a:rPr lang="en-US" sz="2800" b="1" dirty="0" smtClean="0">
                <a:solidFill>
                  <a:schemeClr val="tx1"/>
                </a:solidFill>
                <a:latin typeface="Politik" panose="02000500000000000000" pitchFamily="2" charset="0"/>
              </a:rPr>
              <a:t> @ Friday</a:t>
            </a: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solidFill>
                  <a:schemeClr val="tx1"/>
                </a:solidFill>
                <a:latin typeface="Politik" panose="02000500000000000000" pitchFamily="2" charset="0"/>
              </a:rPr>
              <a:t>Sign up on REMIND App</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MONDAY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Next Friday</a:t>
            </a:r>
            <a:endParaRPr lang="en-US" sz="2800" b="1" dirty="0" smtClean="0">
              <a:solidFill>
                <a:schemeClr val="tx1"/>
              </a:solidFill>
              <a:latin typeface="Politik" panose="02000500000000000000" pitchFamily="2" charset="0"/>
            </a:endParaRP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Go over the Syllabus</a:t>
            </a:r>
          </a:p>
          <a:p>
            <a:pPr marL="914400" lvl="3">
              <a:spcBef>
                <a:spcPts val="0"/>
              </a:spcBef>
              <a:spcAft>
                <a:spcPts val="0"/>
              </a:spcAft>
            </a:pPr>
            <a:r>
              <a:rPr lang="en-US" sz="2800" b="1" dirty="0" smtClean="0">
                <a:solidFill>
                  <a:srgbClr val="002060"/>
                </a:solidFill>
                <a:latin typeface="Politik" panose="02000500000000000000" pitchFamily="2" charset="0"/>
              </a:rPr>
              <a:t>Go over the contract &amp; Procedures</a:t>
            </a:r>
          </a:p>
          <a:p>
            <a:pPr marL="914400" lvl="3">
              <a:spcBef>
                <a:spcPts val="0"/>
              </a:spcBef>
              <a:spcAft>
                <a:spcPts val="0"/>
              </a:spcAft>
            </a:pPr>
            <a:r>
              <a:rPr lang="en-US" sz="2800" b="1" dirty="0" smtClean="0">
                <a:solidFill>
                  <a:srgbClr val="002060"/>
                </a:solidFill>
                <a:latin typeface="Politik" panose="02000500000000000000" pitchFamily="2" charset="0"/>
              </a:rPr>
              <a:t>Quick </a:t>
            </a:r>
            <a:r>
              <a:rPr lang="en-US" sz="2800" b="1" dirty="0" err="1" smtClean="0">
                <a:solidFill>
                  <a:srgbClr val="002060"/>
                </a:solidFill>
                <a:latin typeface="Politik" panose="02000500000000000000" pitchFamily="2" charset="0"/>
              </a:rPr>
              <a:t>IceBreaker</a:t>
            </a:r>
            <a:r>
              <a:rPr lang="en-US" sz="2800" b="1" dirty="0" smtClean="0">
                <a:solidFill>
                  <a:srgbClr val="002060"/>
                </a:solidFill>
                <a:latin typeface="Politik" panose="02000500000000000000" pitchFamily="2" charset="0"/>
              </a:rPr>
              <a:t> Game</a:t>
            </a:r>
          </a:p>
          <a:p>
            <a:pPr marL="914400" lvl="3">
              <a:spcBef>
                <a:spcPts val="0"/>
              </a:spcBef>
              <a:spcAft>
                <a:spcPts val="0"/>
              </a:spcAft>
            </a:pPr>
            <a:r>
              <a:rPr lang="en-US" sz="2800" b="1" dirty="0" smtClean="0">
                <a:solidFill>
                  <a:srgbClr val="002060"/>
                </a:solidFill>
                <a:latin typeface="Politik" panose="02000500000000000000" pitchFamily="2" charset="0"/>
              </a:rPr>
              <a:t>Silent Debate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250888" y="910659"/>
            <a:ext cx="4762500" cy="5410200"/>
          </a:xfrm>
          <a:prstGeom prst="rect">
            <a:avLst/>
          </a:prstGeom>
        </p:spPr>
      </p:pic>
    </p:spTree>
    <p:extLst>
      <p:ext uri="{BB962C8B-B14F-4D97-AF65-F5344CB8AC3E}">
        <p14:creationId xmlns:p14="http://schemas.microsoft.com/office/powerpoint/2010/main" val="2509835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February 28</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Regional </a:t>
            </a:r>
            <a:r>
              <a:rPr lang="en-US" sz="2800" b="1" dirty="0" err="1" smtClean="0">
                <a:latin typeface="KTF-Roadstar" panose="02000500000000020000" pitchFamily="2" charset="0"/>
              </a:rPr>
              <a:t>Bball</a:t>
            </a:r>
            <a:r>
              <a:rPr lang="en-US" sz="2800" b="1" dirty="0" smtClean="0">
                <a:latin typeface="KTF-Roadstar" panose="02000500000000020000" pitchFamily="2" charset="0"/>
              </a:rPr>
              <a:t> VS. </a:t>
            </a:r>
            <a:r>
              <a:rPr lang="en-US" sz="2800" b="1" dirty="0" err="1" smtClean="0">
                <a:latin typeface="KTF-Roadstar" panose="02000500000000020000" pitchFamily="2" charset="0"/>
              </a:rPr>
              <a:t>Desales</a:t>
            </a:r>
            <a:r>
              <a:rPr lang="en-US" sz="2800" b="1" dirty="0" smtClean="0">
                <a:latin typeface="KTF-Roadstar" panose="02000500000000020000" pitchFamily="2" charset="0"/>
              </a:rPr>
              <a:t> 7:00</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March 3</a:t>
            </a:r>
            <a:r>
              <a:rPr lang="en-US" sz="2800" b="1" baseline="30000" dirty="0" smtClean="0">
                <a:latin typeface="KTF-Roadstar" panose="02000500000000020000" pitchFamily="2" charset="0"/>
              </a:rPr>
              <a:t>rd</a:t>
            </a:r>
            <a:r>
              <a:rPr lang="en-US" sz="2800" b="1" dirty="0" smtClean="0">
                <a:latin typeface="KTF-Roadstar" panose="02000500000000020000" pitchFamily="2" charset="0"/>
              </a:rPr>
              <a:t> – </a:t>
            </a:r>
            <a:r>
              <a:rPr lang="en-US" sz="2800" b="1" dirty="0" err="1" smtClean="0">
                <a:latin typeface="KTF-Roadstar" panose="02000500000000020000" pitchFamily="2" charset="0"/>
              </a:rPr>
              <a:t>Sr</a:t>
            </a:r>
            <a:r>
              <a:rPr lang="en-US" sz="2800" b="1" dirty="0" smtClean="0">
                <a:latin typeface="KTF-Roadstar" panose="02000500000000020000" pitchFamily="2" charset="0"/>
              </a:rPr>
              <a:t> Trip Pay</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Enrichment / Redemption Today</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Enrichment / Redemption</a:t>
            </a:r>
          </a:p>
          <a:p>
            <a:pPr marL="914400" lvl="3">
              <a:spcBef>
                <a:spcPts val="0"/>
              </a:spcBef>
              <a:spcAft>
                <a:spcPts val="0"/>
              </a:spcAft>
            </a:pPr>
            <a:r>
              <a:rPr lang="en-US" sz="2800" b="1" dirty="0" smtClean="0">
                <a:solidFill>
                  <a:srgbClr val="002060"/>
                </a:solidFill>
                <a:latin typeface="KTF-Roadstar" panose="02000500000000020000" pitchFamily="2" charset="0"/>
              </a:rPr>
              <a:t>Be sure to take retest before class ends</a:t>
            </a:r>
          </a:p>
          <a:p>
            <a:pPr marL="914400" lvl="3">
              <a:spcBef>
                <a:spcPts val="0"/>
              </a:spcBef>
              <a:spcAft>
                <a:spcPts val="0"/>
              </a:spcAft>
            </a:pPr>
            <a:r>
              <a:rPr lang="en-US" sz="2800" b="1" dirty="0" smtClean="0">
                <a:solidFill>
                  <a:srgbClr val="002060"/>
                </a:solidFill>
                <a:latin typeface="KTF-Roadstar" panose="02000500000000020000" pitchFamily="2" charset="0"/>
              </a:rPr>
              <a:t>Be sure to turn in </a:t>
            </a:r>
            <a:r>
              <a:rPr lang="en-US" sz="2800" b="1" u="sng" dirty="0" smtClean="0">
                <a:solidFill>
                  <a:srgbClr val="002060"/>
                </a:solidFill>
                <a:latin typeface="KTF-Roadstar" panose="02000500000000020000" pitchFamily="2" charset="0"/>
              </a:rPr>
              <a:t>something</a:t>
            </a:r>
            <a:r>
              <a:rPr lang="en-US" sz="2800" b="1" dirty="0" smtClean="0">
                <a:solidFill>
                  <a:srgbClr val="002060"/>
                </a:solidFill>
                <a:latin typeface="KTF-Roadstar" panose="02000500000000020000" pitchFamily="2" charset="0"/>
              </a:rPr>
              <a:t> today</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052886" y="1390389"/>
            <a:ext cx="4867479" cy="2730674"/>
          </a:xfrm>
          <a:prstGeom prst="rect">
            <a:avLst/>
          </a:prstGeom>
        </p:spPr>
      </p:pic>
    </p:spTree>
    <p:extLst>
      <p:ext uri="{BB962C8B-B14F-4D97-AF65-F5344CB8AC3E}">
        <p14:creationId xmlns:p14="http://schemas.microsoft.com/office/powerpoint/2010/main" val="515493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Wednesday,  March 1</a:t>
            </a:r>
            <a:r>
              <a:rPr lang="en-US" sz="4800" b="1" u="sng" baseline="30000" dirty="0" smtClean="0">
                <a:latin typeface="EA Font v1.5 by Ghettoshark" panose="02000000000000000000" pitchFamily="2" charset="0"/>
              </a:rPr>
              <a:t>st</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Regional </a:t>
            </a:r>
            <a:r>
              <a:rPr lang="en-US" sz="2800" b="1" dirty="0" err="1" smtClean="0">
                <a:latin typeface="KTF-Roadstar" panose="02000500000000020000" pitchFamily="2" charset="0"/>
              </a:rPr>
              <a:t>BBall</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March 3</a:t>
            </a:r>
            <a:r>
              <a:rPr lang="en-US" sz="2800" b="1" baseline="30000" dirty="0" smtClean="0">
                <a:latin typeface="KTF-Roadstar" panose="02000500000000020000" pitchFamily="2" charset="0"/>
              </a:rPr>
              <a:t>rd</a:t>
            </a:r>
            <a:r>
              <a:rPr lang="en-US" sz="2800" b="1" dirty="0" smtClean="0">
                <a:latin typeface="KTF-Roadstar" panose="02000500000000020000" pitchFamily="2" charset="0"/>
              </a:rPr>
              <a:t> – </a:t>
            </a:r>
            <a:r>
              <a:rPr lang="en-US" sz="2800" b="1" dirty="0" err="1" smtClean="0">
                <a:latin typeface="KTF-Roadstar" panose="02000500000000020000" pitchFamily="2" charset="0"/>
              </a:rPr>
              <a:t>Sr</a:t>
            </a:r>
            <a:r>
              <a:rPr lang="en-US" sz="2800" b="1" dirty="0" smtClean="0">
                <a:latin typeface="KTF-Roadstar" panose="02000500000000020000" pitchFamily="2" charset="0"/>
              </a:rPr>
              <a:t> Trip Pay Due</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next Thursday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Discuss Baby Boom, GI Bill</a:t>
            </a:r>
          </a:p>
          <a:p>
            <a:pPr marL="914400" lvl="3">
              <a:spcBef>
                <a:spcPts val="0"/>
              </a:spcBef>
              <a:spcAft>
                <a:spcPts val="0"/>
              </a:spcAft>
            </a:pPr>
            <a:r>
              <a:rPr lang="en-US" sz="2800" b="1" dirty="0" smtClean="0">
                <a:solidFill>
                  <a:srgbClr val="002060"/>
                </a:solidFill>
                <a:latin typeface="KTF-Roadstar" panose="02000500000000020000" pitchFamily="2" charset="0"/>
              </a:rPr>
              <a:t>PPT &amp; Cornell – 1950s Domestic Issues</a:t>
            </a:r>
          </a:p>
          <a:p>
            <a:pPr marL="914400" lvl="3">
              <a:spcBef>
                <a:spcPts val="0"/>
              </a:spcBef>
              <a:spcAft>
                <a:spcPts val="0"/>
              </a:spcAft>
            </a:pPr>
            <a:r>
              <a:rPr lang="en-US" sz="2800" b="1" dirty="0" smtClean="0">
                <a:solidFill>
                  <a:srgbClr val="002060"/>
                </a:solidFill>
                <a:latin typeface="KTF-Roadstar" panose="02000500000000020000" pitchFamily="2" charset="0"/>
              </a:rPr>
              <a:t>Begin IKE presidency assignment</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1026" name="Picture 2" descr="Image result for hilarious 1950s advertis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907" y="654123"/>
            <a:ext cx="4093037" cy="609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62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3708400" y="114300"/>
            <a:ext cx="4185101" cy="3152776"/>
          </a:xfrm>
          <a:prstGeom prst="rect">
            <a:avLst/>
          </a:prstGeom>
        </p:spPr>
      </p:pic>
      <p:pic>
        <p:nvPicPr>
          <p:cNvPr id="4" name="Picture 3"/>
          <p:cNvPicPr>
            <a:picLocks noChangeAspect="1"/>
          </p:cNvPicPr>
          <p:nvPr/>
        </p:nvPicPr>
        <p:blipFill>
          <a:blip r:embed="rId3"/>
          <a:stretch>
            <a:fillRect/>
          </a:stretch>
        </p:blipFill>
        <p:spPr>
          <a:xfrm>
            <a:off x="184114" y="256634"/>
            <a:ext cx="3524286" cy="62685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3701" y="256634"/>
            <a:ext cx="3994186" cy="5471066"/>
          </a:xfrm>
          <a:prstGeom prst="rect">
            <a:avLst/>
          </a:prstGeom>
        </p:spPr>
      </p:pic>
    </p:spTree>
    <p:extLst>
      <p:ext uri="{BB962C8B-B14F-4D97-AF65-F5344CB8AC3E}">
        <p14:creationId xmlns:p14="http://schemas.microsoft.com/office/powerpoint/2010/main" val="128837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838200" y="1139868"/>
            <a:ext cx="10515600" cy="5498927"/>
          </a:xfrm>
        </p:spPr>
        <p:txBody>
          <a:bodyPr>
            <a:normAutofit fontScale="85000" lnSpcReduction="1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AutoNum type="arabicPeriod"/>
            </a:pPr>
            <a:r>
              <a:rPr lang="en-US" sz="4100" dirty="0" smtClean="0">
                <a:latin typeface="KTF-Roadstar" panose="02000500000000020000" pitchFamily="2" charset="0"/>
              </a:rPr>
              <a:t>How did the Marshall Plan work?</a:t>
            </a:r>
          </a:p>
          <a:p>
            <a:pPr marL="514350" indent="-514350">
              <a:buAutoNum type="arabicPeriod"/>
            </a:pPr>
            <a:r>
              <a:rPr lang="en-US" sz="4100" dirty="0" smtClean="0">
                <a:latin typeface="KTF-Roadstar" panose="02000500000000020000" pitchFamily="2" charset="0"/>
              </a:rPr>
              <a:t>What is one way America used the Marshall Plan?</a:t>
            </a:r>
          </a:p>
          <a:p>
            <a:pPr marL="514350" indent="-514350">
              <a:buAutoNum type="arabicPeriod"/>
            </a:pPr>
            <a:r>
              <a:rPr lang="en-US" sz="4100" dirty="0" smtClean="0">
                <a:latin typeface="KTF-Roadstar" panose="02000500000000020000" pitchFamily="2" charset="0"/>
              </a:rPr>
              <a:t>What is NATO and what is it a response to?</a:t>
            </a: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AutoNum type="arabicPeriod"/>
            </a:pPr>
            <a:r>
              <a:rPr lang="en-US" sz="4100" dirty="0" smtClean="0">
                <a:latin typeface="KTF-Roadstar" panose="02000500000000020000" pitchFamily="2" charset="0"/>
              </a:rPr>
              <a:t>Why did Ike say we were fighting the Korean War?</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Name the government agency used the most to try to find communists living in America.</a:t>
            </a:r>
          </a:p>
          <a:p>
            <a:pPr marL="514350" indent="-514350">
              <a:buAutoNum type="arabicPeriod"/>
            </a:pPr>
            <a:endParaRPr lang="en-US" dirty="0"/>
          </a:p>
        </p:txBody>
      </p:sp>
    </p:spTree>
    <p:extLst>
      <p:ext uri="{BB962C8B-B14F-4D97-AF65-F5344CB8AC3E}">
        <p14:creationId xmlns:p14="http://schemas.microsoft.com/office/powerpoint/2010/main" val="840263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Thursday,  March 2</a:t>
            </a:r>
            <a:r>
              <a:rPr lang="en-US" sz="4800" b="1" u="sng" baseline="30000" dirty="0" smtClean="0">
                <a:latin typeface="EA Font v1.5 by Ghettoshark" panose="02000000000000000000" pitchFamily="2" charset="0"/>
              </a:rPr>
              <a:t>nd</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Regional </a:t>
            </a:r>
            <a:r>
              <a:rPr lang="en-US" sz="2800" b="1" dirty="0" err="1" smtClean="0">
                <a:latin typeface="KTF-Roadstar" panose="02000500000000020000" pitchFamily="2" charset="0"/>
              </a:rPr>
              <a:t>BBall</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March 3</a:t>
            </a:r>
            <a:r>
              <a:rPr lang="en-US" sz="2800" b="1" baseline="30000" dirty="0" smtClean="0">
                <a:latin typeface="KTF-Roadstar" panose="02000500000000020000" pitchFamily="2" charset="0"/>
              </a:rPr>
              <a:t>rd</a:t>
            </a:r>
            <a:r>
              <a:rPr lang="en-US" sz="2800" b="1" dirty="0" smtClean="0">
                <a:latin typeface="KTF-Roadstar" panose="02000500000000020000" pitchFamily="2" charset="0"/>
              </a:rPr>
              <a:t> – </a:t>
            </a:r>
            <a:r>
              <a:rPr lang="en-US" sz="2800" b="1" dirty="0" err="1" smtClean="0">
                <a:latin typeface="KTF-Roadstar" panose="02000500000000020000" pitchFamily="2" charset="0"/>
              </a:rPr>
              <a:t>Sr</a:t>
            </a:r>
            <a:r>
              <a:rPr lang="en-US" sz="2800" b="1" dirty="0" smtClean="0">
                <a:latin typeface="KTF-Roadstar" panose="02000500000000020000" pitchFamily="2" charset="0"/>
              </a:rPr>
              <a:t> Trip Pay Due</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next Thursday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Cause-and-effect Chart</a:t>
            </a:r>
          </a:p>
          <a:p>
            <a:pPr marL="914400" lvl="3">
              <a:spcBef>
                <a:spcPts val="0"/>
              </a:spcBef>
              <a:spcAft>
                <a:spcPts val="0"/>
              </a:spcAft>
            </a:pPr>
            <a:r>
              <a:rPr lang="en-US" sz="2800" b="1" dirty="0" smtClean="0">
                <a:solidFill>
                  <a:srgbClr val="002060"/>
                </a:solidFill>
                <a:latin typeface="KTF-Roadstar" panose="02000500000000020000" pitchFamily="2" charset="0"/>
              </a:rPr>
              <a:t>Finish IKE presidency assignment</a:t>
            </a:r>
          </a:p>
          <a:p>
            <a:pPr marL="914400" lvl="3">
              <a:spcBef>
                <a:spcPts val="0"/>
              </a:spcBef>
              <a:spcAft>
                <a:spcPts val="0"/>
              </a:spcAft>
            </a:pPr>
            <a:r>
              <a:rPr lang="en-US" sz="2800" b="1" dirty="0" smtClean="0">
                <a:solidFill>
                  <a:srgbClr val="002060"/>
                </a:solidFill>
                <a:latin typeface="KTF-Roadstar" panose="02000500000000020000" pitchFamily="2" charset="0"/>
              </a:rPr>
              <a:t>Finish PPT &amp; Cornell Notes – 50s Domestic</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731689" y="772873"/>
            <a:ext cx="4000500" cy="5162550"/>
          </a:xfrm>
          <a:prstGeom prst="rect">
            <a:avLst/>
          </a:prstGeom>
        </p:spPr>
      </p:pic>
    </p:spTree>
    <p:extLst>
      <p:ext uri="{BB962C8B-B14F-4D97-AF65-F5344CB8AC3E}">
        <p14:creationId xmlns:p14="http://schemas.microsoft.com/office/powerpoint/2010/main" val="1044217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Friday,  March 3</a:t>
            </a:r>
            <a:r>
              <a:rPr lang="en-US" sz="4800" b="1" u="sng" baseline="30000" dirty="0" smtClean="0">
                <a:latin typeface="EA Font v1.5 by Ghettoshark" panose="02000000000000000000" pitchFamily="2" charset="0"/>
              </a:rPr>
              <a:t>rd</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8749431"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Regional </a:t>
            </a:r>
            <a:r>
              <a:rPr lang="en-US" sz="2800" b="1" dirty="0" err="1" smtClean="0">
                <a:latin typeface="KTF-Roadstar" panose="02000500000000020000" pitchFamily="2" charset="0"/>
              </a:rPr>
              <a:t>BBall</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March 3</a:t>
            </a:r>
            <a:r>
              <a:rPr lang="en-US" sz="2800" b="1" baseline="30000" dirty="0" smtClean="0">
                <a:latin typeface="KTF-Roadstar" panose="02000500000000020000" pitchFamily="2" charset="0"/>
              </a:rPr>
              <a:t>rd</a:t>
            </a:r>
            <a:r>
              <a:rPr lang="en-US" sz="2800" b="1" dirty="0" smtClean="0">
                <a:latin typeface="KTF-Roadstar" panose="02000500000000020000" pitchFamily="2" charset="0"/>
              </a:rPr>
              <a:t> – </a:t>
            </a:r>
            <a:r>
              <a:rPr lang="en-US" sz="2800" b="1" dirty="0" err="1" smtClean="0">
                <a:latin typeface="KTF-Roadstar" panose="02000500000000020000" pitchFamily="2" charset="0"/>
              </a:rPr>
              <a:t>Sr</a:t>
            </a:r>
            <a:r>
              <a:rPr lang="en-US" sz="2800" b="1" dirty="0" smtClean="0">
                <a:latin typeface="KTF-Roadstar" panose="02000500000000020000" pitchFamily="2" charset="0"/>
              </a:rPr>
              <a:t> Trip Pay Due</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Thursday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530352" lvl="1" indent="365760">
              <a:lnSpc>
                <a:spcPct val="100000"/>
              </a:lnSpc>
              <a:spcBef>
                <a:spcPts val="0"/>
              </a:spcBef>
            </a:pPr>
            <a:r>
              <a:rPr lang="en-US" sz="2800" b="1" dirty="0" smtClean="0">
                <a:latin typeface="KTF-Roadstar" panose="02000500000000020000" pitchFamily="2" charset="0"/>
              </a:rPr>
              <a:t>Bring headphones Monday</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Finish PPT &amp; Cornell Notes</a:t>
            </a:r>
          </a:p>
          <a:p>
            <a:pPr marL="914400" lvl="3">
              <a:spcBef>
                <a:spcPts val="0"/>
              </a:spcBef>
              <a:spcAft>
                <a:spcPts val="0"/>
              </a:spcAft>
            </a:pPr>
            <a:r>
              <a:rPr lang="en-US" sz="2800" b="1" dirty="0" err="1" smtClean="0">
                <a:solidFill>
                  <a:srgbClr val="002060"/>
                </a:solidFill>
                <a:latin typeface="KTF-Roadstar" panose="02000500000000020000" pitchFamily="2" charset="0"/>
              </a:rPr>
              <a:t>Chp</a:t>
            </a:r>
            <a:r>
              <a:rPr lang="en-US" sz="2800" b="1" dirty="0" smtClean="0">
                <a:solidFill>
                  <a:srgbClr val="002060"/>
                </a:solidFill>
                <a:latin typeface="KTF-Roadstar" panose="02000500000000020000" pitchFamily="2" charset="0"/>
              </a:rPr>
              <a:t> 19 Reading</a:t>
            </a:r>
          </a:p>
          <a:p>
            <a:pPr marL="914400" lvl="3">
              <a:spcBef>
                <a:spcPts val="0"/>
              </a:spcBef>
              <a:spcAft>
                <a:spcPts val="0"/>
              </a:spcAft>
            </a:pPr>
            <a:r>
              <a:rPr lang="en-US" sz="2800" b="1" dirty="0" smtClean="0">
                <a:solidFill>
                  <a:srgbClr val="002060"/>
                </a:solidFill>
                <a:latin typeface="KTF-Roadstar" panose="02000500000000020000" pitchFamily="2" charset="0"/>
              </a:rPr>
              <a:t>Begin 50s Teenager Project</a:t>
            </a:r>
          </a:p>
          <a:p>
            <a:pPr marL="685800" lvl="3" indent="0">
              <a:spcBef>
                <a:spcPts val="0"/>
              </a:spcBef>
              <a:spcAft>
                <a:spcPts val="0"/>
              </a:spcAft>
              <a:buNone/>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157195" y="772873"/>
            <a:ext cx="5819250" cy="4475532"/>
          </a:xfrm>
          <a:prstGeom prst="rect">
            <a:avLst/>
          </a:prstGeom>
        </p:spPr>
      </p:pic>
    </p:spTree>
    <p:extLst>
      <p:ext uri="{BB962C8B-B14F-4D97-AF65-F5344CB8AC3E}">
        <p14:creationId xmlns:p14="http://schemas.microsoft.com/office/powerpoint/2010/main" val="301502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838200" y="1139868"/>
            <a:ext cx="10515600" cy="5498927"/>
          </a:xfrm>
        </p:spPr>
        <p:txBody>
          <a:bodyPr>
            <a:normAutofit fontScale="625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AutoNum type="arabicPeriod"/>
            </a:pPr>
            <a:r>
              <a:rPr lang="en-US" sz="4100" dirty="0" smtClean="0">
                <a:latin typeface="KTF-Roadstar" panose="02000500000000020000" pitchFamily="2" charset="0"/>
              </a:rPr>
              <a:t>How did the Marshall Plan work?</a:t>
            </a:r>
          </a:p>
          <a:p>
            <a:pPr marL="514350" indent="-514350">
              <a:buAutoNum type="arabicPeriod"/>
            </a:pPr>
            <a:r>
              <a:rPr lang="en-US" sz="4100" dirty="0" smtClean="0">
                <a:latin typeface="KTF-Roadstar" panose="02000500000000020000" pitchFamily="2" charset="0"/>
              </a:rPr>
              <a:t>What is one way America used the Marshall Plan?</a:t>
            </a:r>
          </a:p>
          <a:p>
            <a:pPr marL="514350" indent="-514350">
              <a:buAutoNum type="arabicPeriod"/>
            </a:pPr>
            <a:r>
              <a:rPr lang="en-US" sz="4100" dirty="0" smtClean="0">
                <a:latin typeface="KTF-Roadstar" panose="02000500000000020000" pitchFamily="2" charset="0"/>
              </a:rPr>
              <a:t>What is NATO and what is it a response to?</a:t>
            </a: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AutoNum type="arabicPeriod"/>
            </a:pPr>
            <a:r>
              <a:rPr lang="en-US" sz="4100" dirty="0" smtClean="0">
                <a:latin typeface="KTF-Roadstar" panose="02000500000000020000" pitchFamily="2" charset="0"/>
              </a:rPr>
              <a:t>Why did Ike say we were fighting the Korean War?</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What is </a:t>
            </a:r>
            <a:r>
              <a:rPr lang="en-US" sz="4100" dirty="0" err="1" smtClean="0">
                <a:latin typeface="KTF-Roadstar" panose="02000500000000020000" pitchFamily="2" charset="0"/>
              </a:rPr>
              <a:t>mccarthyism</a:t>
            </a:r>
            <a:r>
              <a:rPr lang="en-US" sz="4100" dirty="0" smtClean="0">
                <a:latin typeface="KTF-Roadstar" panose="02000500000000020000" pitchFamily="2" charset="0"/>
              </a:rPr>
              <a:t>?</a:t>
            </a:r>
          </a:p>
          <a:p>
            <a:pPr marL="514350" indent="-514350">
              <a:buAutoNum type="arabicPeriod"/>
            </a:pPr>
            <a:r>
              <a:rPr lang="en-US" sz="4100" dirty="0" smtClean="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AutoNum type="arabicPeriod"/>
            </a:pPr>
            <a:endParaRPr lang="en-US" dirty="0"/>
          </a:p>
        </p:txBody>
      </p:sp>
    </p:spTree>
    <p:extLst>
      <p:ext uri="{BB962C8B-B14F-4D97-AF65-F5344CB8AC3E}">
        <p14:creationId xmlns:p14="http://schemas.microsoft.com/office/powerpoint/2010/main" val="4134446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Monday,  March 6</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Regional Final!</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Senior Meeting Today!!!</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Thursday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PPT &amp; Cornell Notes – JFK Presidency</a:t>
            </a:r>
          </a:p>
          <a:p>
            <a:pPr marL="914400" lvl="3">
              <a:spcBef>
                <a:spcPts val="0"/>
              </a:spcBef>
              <a:spcAft>
                <a:spcPts val="0"/>
              </a:spcAft>
            </a:pPr>
            <a:r>
              <a:rPr lang="en-US" sz="2800" b="1" dirty="0" smtClean="0">
                <a:solidFill>
                  <a:srgbClr val="002060"/>
                </a:solidFill>
                <a:latin typeface="KTF-Roadstar" panose="02000500000000020000" pitchFamily="2" charset="0"/>
              </a:rPr>
              <a:t>Begin JFK </a:t>
            </a:r>
            <a:r>
              <a:rPr lang="en-US" sz="2800" b="1" dirty="0" err="1" smtClean="0">
                <a:solidFill>
                  <a:srgbClr val="002060"/>
                </a:solidFill>
                <a:latin typeface="KTF-Roadstar" panose="02000500000000020000" pitchFamily="2" charset="0"/>
              </a:rPr>
              <a:t>Blendspace</a:t>
            </a:r>
            <a:r>
              <a:rPr lang="en-US" sz="2800" b="1" dirty="0" smtClean="0">
                <a:solidFill>
                  <a:srgbClr val="002060"/>
                </a:solidFill>
                <a:latin typeface="KTF-Roadstar" panose="02000500000000020000" pitchFamily="2" charset="0"/>
              </a:rPr>
              <a:t> Activity!!! </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247096" y="772872"/>
            <a:ext cx="5738644" cy="3899335"/>
          </a:xfrm>
          <a:prstGeom prst="rect">
            <a:avLst/>
          </a:prstGeom>
        </p:spPr>
      </p:pic>
    </p:spTree>
    <p:extLst>
      <p:ext uri="{BB962C8B-B14F-4D97-AF65-F5344CB8AC3E}">
        <p14:creationId xmlns:p14="http://schemas.microsoft.com/office/powerpoint/2010/main" val="2338116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613775" y="889348"/>
            <a:ext cx="11210795" cy="5849656"/>
          </a:xfrm>
        </p:spPr>
        <p:txBody>
          <a:bodyPr>
            <a:normAutofit fontScale="550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Font typeface="Arial" panose="020B0604020202020204" pitchFamily="34" charset="0"/>
              <a:buAutoNum type="arabicPeriod"/>
            </a:pPr>
            <a:r>
              <a:rPr lang="en-US" sz="4100" dirty="0" smtClean="0">
                <a:latin typeface="KTF-Roadstar" panose="02000500000000020000" pitchFamily="2" charset="0"/>
              </a:rPr>
              <a:t>What </a:t>
            </a:r>
            <a:r>
              <a:rPr lang="en-US" sz="4100" dirty="0">
                <a:latin typeface="KTF-Roadstar" panose="02000500000000020000" pitchFamily="2" charset="0"/>
              </a:rPr>
              <a:t>is a Levittown?</a:t>
            </a:r>
          </a:p>
          <a:p>
            <a:pPr marL="514350" indent="-514350">
              <a:buFont typeface="Arial" panose="020B0604020202020204" pitchFamily="34" charset="0"/>
              <a:buAutoNum type="arabicPeriod"/>
            </a:pPr>
            <a:r>
              <a:rPr lang="en-US" sz="4100" dirty="0">
                <a:latin typeface="KTF-Roadstar" panose="02000500000000020000" pitchFamily="2" charset="0"/>
              </a:rPr>
              <a:t>What is </a:t>
            </a:r>
            <a:r>
              <a:rPr lang="en-US" sz="4100" dirty="0" err="1">
                <a:latin typeface="KTF-Roadstar" panose="02000500000000020000" pitchFamily="2" charset="0"/>
              </a:rPr>
              <a:t>mccarthyism</a:t>
            </a:r>
            <a:r>
              <a:rPr lang="en-US" sz="4100" dirty="0">
                <a:latin typeface="KTF-Roadstar" panose="02000500000000020000" pitchFamily="2" charset="0"/>
              </a:rPr>
              <a:t>?</a:t>
            </a:r>
          </a:p>
          <a:p>
            <a:pPr marL="514350" indent="-514350">
              <a:buFont typeface="Arial" panose="020B0604020202020204" pitchFamily="34" charset="0"/>
              <a:buAutoNum type="arabicPeriod"/>
            </a:pPr>
            <a:r>
              <a:rPr lang="en-US" sz="4100" dirty="0">
                <a:latin typeface="KTF-Roadstar" panose="02000500000000020000" pitchFamily="2" charset="0"/>
              </a:rPr>
              <a:t>What was the HUAAC?</a:t>
            </a:r>
          </a:p>
          <a:p>
            <a:pPr marL="514350" indent="-514350">
              <a:buAutoNum type="arabicPeriod"/>
            </a:pPr>
            <a:r>
              <a:rPr lang="en-US" sz="4100" dirty="0" smtClean="0">
                <a:latin typeface="KTF-Roadstar" panose="02000500000000020000" pitchFamily="2" charset="0"/>
              </a:rPr>
              <a:t>What is one way America used the Marshall Plan?</a:t>
            </a:r>
          </a:p>
          <a:p>
            <a:pPr marL="514350" indent="-514350">
              <a:buFont typeface="Arial" panose="020B0604020202020204" pitchFamily="34" charset="0"/>
              <a:buAutoNum type="arabicPeriod"/>
            </a:pPr>
            <a:r>
              <a:rPr lang="en-US" sz="4100" dirty="0">
                <a:latin typeface="KTF-Roadstar" panose="02000500000000020000" pitchFamily="2" charset="0"/>
              </a:rPr>
              <a:t>What is NATO and what is it a response to?</a:t>
            </a: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Font typeface="Arial" panose="020B0604020202020204" pitchFamily="34" charset="0"/>
              <a:buAutoNum type="arabicPeriod"/>
            </a:pPr>
            <a:r>
              <a:rPr lang="en-US" sz="4100" dirty="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Why did Ike say we were fighting the Korean War?</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Font typeface="Arial" panose="020B0604020202020204" pitchFamily="34" charset="0"/>
              <a:buAutoNum type="arabicPeriod"/>
            </a:pPr>
            <a:r>
              <a:rPr lang="en-US" sz="4100" dirty="0" smtClean="0">
                <a:latin typeface="KTF-Roadstar" panose="02000500000000020000" pitchFamily="2" charset="0"/>
              </a:rPr>
              <a:t>How </a:t>
            </a:r>
            <a:r>
              <a:rPr lang="en-US" sz="4100" dirty="0">
                <a:latin typeface="KTF-Roadstar" panose="02000500000000020000" pitchFamily="2" charset="0"/>
              </a:rPr>
              <a:t>did the Marshall Plan work?</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Font typeface="Arial" panose="020B0604020202020204" pitchFamily="34" charset="0"/>
              <a:buAutoNum type="arabicPeriod"/>
            </a:pPr>
            <a:r>
              <a:rPr lang="en-US" sz="4100" dirty="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Name one of the two incidents where spies were discovered in America.</a:t>
            </a:r>
          </a:p>
          <a:p>
            <a:pPr marL="514350" indent="-514350">
              <a:buAutoNum type="arabicPeriod"/>
            </a:pPr>
            <a:endParaRPr lang="en-US" dirty="0"/>
          </a:p>
        </p:txBody>
      </p:sp>
    </p:spTree>
    <p:extLst>
      <p:ext uri="{BB962C8B-B14F-4D97-AF65-F5344CB8AC3E}">
        <p14:creationId xmlns:p14="http://schemas.microsoft.com/office/powerpoint/2010/main" val="1999986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March 7</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Regional </a:t>
            </a:r>
            <a:r>
              <a:rPr lang="en-US" sz="2800" b="1" dirty="0" err="1" smtClean="0">
                <a:latin typeface="KTF-Roadstar" panose="02000500000000020000" pitchFamily="2" charset="0"/>
              </a:rPr>
              <a:t>Bball</a:t>
            </a:r>
            <a:r>
              <a:rPr lang="en-US" sz="2800" b="1" dirty="0" smtClean="0">
                <a:latin typeface="KTF-Roadstar" panose="02000500000000020000" pitchFamily="2" charset="0"/>
              </a:rPr>
              <a:t>!!!</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Money, Money, Money</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Friday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Finish JFK </a:t>
            </a:r>
            <a:r>
              <a:rPr lang="en-US" sz="2800" b="1" dirty="0" err="1" smtClean="0">
                <a:solidFill>
                  <a:srgbClr val="002060"/>
                </a:solidFill>
                <a:latin typeface="KTF-Roadstar" panose="02000500000000020000" pitchFamily="2" charset="0"/>
              </a:rPr>
              <a:t>Blendspace</a:t>
            </a:r>
            <a:r>
              <a:rPr lang="en-US" sz="2800" b="1" dirty="0" smtClean="0">
                <a:solidFill>
                  <a:srgbClr val="002060"/>
                </a:solidFill>
                <a:latin typeface="KTF-Roadstar" panose="02000500000000020000" pitchFamily="2" charset="0"/>
              </a:rPr>
              <a:t> Activity!!! </a:t>
            </a:r>
          </a:p>
          <a:p>
            <a:pPr marL="914400" lvl="3">
              <a:spcBef>
                <a:spcPts val="0"/>
              </a:spcBef>
              <a:spcAft>
                <a:spcPts val="0"/>
              </a:spcAft>
            </a:pPr>
            <a:r>
              <a:rPr lang="en-US" sz="2800" b="1" dirty="0" smtClean="0">
                <a:solidFill>
                  <a:srgbClr val="002060"/>
                </a:solidFill>
                <a:latin typeface="KTF-Roadstar" panose="02000500000000020000" pitchFamily="2" charset="0"/>
              </a:rPr>
              <a:t>Start </a:t>
            </a:r>
            <a:r>
              <a:rPr lang="en-US" sz="2800" b="1" u="sng" dirty="0" smtClean="0">
                <a:solidFill>
                  <a:srgbClr val="002060"/>
                </a:solidFill>
                <a:latin typeface="KTF-Roadstar" panose="02000500000000020000" pitchFamily="2" charset="0"/>
              </a:rPr>
              <a:t>PLEASANTVILLE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174247" y="910659"/>
            <a:ext cx="5729653" cy="4074700"/>
          </a:xfrm>
          <a:prstGeom prst="rect">
            <a:avLst/>
          </a:prstGeom>
        </p:spPr>
      </p:pic>
    </p:spTree>
    <p:extLst>
      <p:ext uri="{BB962C8B-B14F-4D97-AF65-F5344CB8AC3E}">
        <p14:creationId xmlns:p14="http://schemas.microsoft.com/office/powerpoint/2010/main" val="1987913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t>Pink Paper</a:t>
            </a:r>
            <a:endParaRPr lang="en-US" sz="5400" b="1" u="sng" dirty="0"/>
          </a:p>
        </p:txBody>
      </p:sp>
      <p:sp>
        <p:nvSpPr>
          <p:cNvPr id="3" name="Content Placeholder 2"/>
          <p:cNvSpPr>
            <a:spLocks noGrp="1"/>
          </p:cNvSpPr>
          <p:nvPr>
            <p:ph idx="1"/>
          </p:nvPr>
        </p:nvSpPr>
        <p:spPr/>
        <p:txBody>
          <a:bodyPr/>
          <a:lstStyle/>
          <a:p>
            <a:r>
              <a:rPr lang="en-US" sz="4400" b="1" dirty="0" smtClean="0"/>
              <a:t>Think of a person or event from 1</a:t>
            </a:r>
            <a:r>
              <a:rPr lang="en-US" sz="4400" b="1" baseline="30000" dirty="0" smtClean="0"/>
              <a:t>st</a:t>
            </a:r>
            <a:r>
              <a:rPr lang="en-US" sz="4400" b="1" dirty="0" smtClean="0"/>
              <a:t> or 2</a:t>
            </a:r>
            <a:r>
              <a:rPr lang="en-US" sz="4400" b="1" baseline="30000" dirty="0" smtClean="0"/>
              <a:t>nd</a:t>
            </a:r>
            <a:r>
              <a:rPr lang="en-US" sz="4400" b="1" dirty="0" smtClean="0"/>
              <a:t> trimester</a:t>
            </a:r>
          </a:p>
          <a:p>
            <a:r>
              <a:rPr lang="en-US" sz="4400" b="1" dirty="0" smtClean="0"/>
              <a:t>Secretively write that down on your paper</a:t>
            </a:r>
          </a:p>
          <a:p>
            <a:r>
              <a:rPr lang="en-US" sz="4400" b="1" dirty="0" smtClean="0"/>
              <a:t>Under that term, make a bulleted list of some characteristics or facts that you remember about that term</a:t>
            </a:r>
          </a:p>
          <a:p>
            <a:endParaRPr lang="en-US" dirty="0" smtClean="0"/>
          </a:p>
        </p:txBody>
      </p:sp>
    </p:spTree>
    <p:extLst>
      <p:ext uri="{BB962C8B-B14F-4D97-AF65-F5344CB8AC3E}">
        <p14:creationId xmlns:p14="http://schemas.microsoft.com/office/powerpoint/2010/main" val="2461777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613775" y="889348"/>
            <a:ext cx="11210795" cy="5849656"/>
          </a:xfrm>
        </p:spPr>
        <p:txBody>
          <a:bodyPr>
            <a:normAutofit fontScale="550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Font typeface="Arial" panose="020B0604020202020204" pitchFamily="34" charset="0"/>
              <a:buAutoNum type="arabicPeriod"/>
            </a:pPr>
            <a:r>
              <a:rPr lang="en-US" sz="4100" dirty="0" smtClean="0">
                <a:latin typeface="KTF-Roadstar" panose="02000500000000020000" pitchFamily="2" charset="0"/>
              </a:rPr>
              <a:t>What </a:t>
            </a:r>
            <a:r>
              <a:rPr lang="en-US" sz="4100" dirty="0">
                <a:latin typeface="KTF-Roadstar" panose="02000500000000020000" pitchFamily="2" charset="0"/>
              </a:rPr>
              <a:t>is a Levittown?</a:t>
            </a:r>
          </a:p>
          <a:p>
            <a:pPr marL="514350" indent="-514350">
              <a:buFont typeface="Arial" panose="020B0604020202020204" pitchFamily="34" charset="0"/>
              <a:buAutoNum type="arabicPeriod"/>
            </a:pPr>
            <a:r>
              <a:rPr lang="en-US" sz="4100" dirty="0">
                <a:latin typeface="KTF-Roadstar" panose="02000500000000020000" pitchFamily="2" charset="0"/>
              </a:rPr>
              <a:t>What is </a:t>
            </a:r>
            <a:r>
              <a:rPr lang="en-US" sz="4100" dirty="0" err="1">
                <a:latin typeface="KTF-Roadstar" panose="02000500000000020000" pitchFamily="2" charset="0"/>
              </a:rPr>
              <a:t>mccarthyism</a:t>
            </a:r>
            <a:r>
              <a:rPr lang="en-US" sz="4100" dirty="0">
                <a:latin typeface="KTF-Roadstar" panose="02000500000000020000" pitchFamily="2" charset="0"/>
              </a:rPr>
              <a:t>?</a:t>
            </a:r>
          </a:p>
          <a:p>
            <a:pPr marL="514350" indent="-514350">
              <a:buFont typeface="Arial" panose="020B0604020202020204" pitchFamily="34" charset="0"/>
              <a:buAutoNum type="arabicPeriod"/>
            </a:pPr>
            <a:r>
              <a:rPr lang="en-US" sz="4100" dirty="0">
                <a:latin typeface="KTF-Roadstar" panose="02000500000000020000" pitchFamily="2" charset="0"/>
              </a:rPr>
              <a:t>What was the HUAAC</a:t>
            </a:r>
            <a:r>
              <a:rPr lang="en-US" sz="4100" dirty="0" smtClean="0">
                <a:latin typeface="KTF-Roadstar" panose="02000500000000020000" pitchFamily="2" charset="0"/>
              </a:rPr>
              <a:t>?</a:t>
            </a:r>
          </a:p>
          <a:p>
            <a:pPr marL="514350" indent="-514350">
              <a:buFont typeface="Arial" panose="020B0604020202020204" pitchFamily="34" charset="0"/>
              <a:buAutoNum type="arabicPeriod"/>
            </a:pPr>
            <a:r>
              <a:rPr lang="en-US" sz="4100" dirty="0" smtClean="0">
                <a:latin typeface="KTF-Roadstar" panose="02000500000000020000" pitchFamily="2" charset="0"/>
              </a:rPr>
              <a:t>Explain the Cuban Missile Crisis</a:t>
            </a:r>
            <a:endParaRPr lang="en-US" sz="4100" dirty="0">
              <a:latin typeface="KTF-Roadstar" panose="02000500000000020000" pitchFamily="2" charset="0"/>
            </a:endParaRP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Font typeface="Arial" panose="020B0604020202020204" pitchFamily="34" charset="0"/>
              <a:buAutoNum type="arabicPeriod"/>
            </a:pPr>
            <a:r>
              <a:rPr lang="en-US" sz="4100" dirty="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In what areas did the “New Frontier” focus?</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AutoNum type="arabicPeriod"/>
            </a:pPr>
            <a:r>
              <a:rPr lang="en-US" sz="4100" dirty="0" smtClean="0">
                <a:latin typeface="KTF-Roadstar" panose="02000500000000020000" pitchFamily="2" charset="0"/>
              </a:rPr>
              <a:t>What is White Flight???</a:t>
            </a:r>
          </a:p>
          <a:p>
            <a:pPr marL="514350" indent="-514350">
              <a:buFont typeface="Arial" panose="020B0604020202020204" pitchFamily="34" charset="0"/>
              <a:buAutoNum type="arabicPeriod"/>
            </a:pPr>
            <a:r>
              <a:rPr lang="en-US" sz="4100" dirty="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Name one of the two incidents where spies were discovered in America.</a:t>
            </a:r>
          </a:p>
          <a:p>
            <a:pPr marL="514350" indent="-514350">
              <a:buAutoNum type="arabicPeriod"/>
            </a:pPr>
            <a:r>
              <a:rPr lang="en-US" sz="4100" dirty="0" smtClean="0">
                <a:latin typeface="KTF-Roadstar" panose="02000500000000020000" pitchFamily="2" charset="0"/>
              </a:rPr>
              <a:t>What happened at the Bay of Pigs?</a:t>
            </a:r>
          </a:p>
          <a:p>
            <a:pPr marL="514350" indent="-514350">
              <a:buAutoNum type="arabicPeriod"/>
            </a:pPr>
            <a:endParaRPr lang="en-US" dirty="0"/>
          </a:p>
        </p:txBody>
      </p:sp>
    </p:spTree>
    <p:extLst>
      <p:ext uri="{BB962C8B-B14F-4D97-AF65-F5344CB8AC3E}">
        <p14:creationId xmlns:p14="http://schemas.microsoft.com/office/powerpoint/2010/main" val="3758181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Wednesday,  March 8</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6419590"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spcAft>
                <a:spcPts val="0"/>
              </a:spcAft>
            </a:pPr>
            <a:r>
              <a:rPr lang="en-US" sz="2800" b="1" dirty="0" smtClean="0">
                <a:latin typeface="KTF-Roadstar" panose="02000500000000020000" pitchFamily="2" charset="0"/>
              </a:rPr>
              <a:t>Next Senior Event </a:t>
            </a:r>
            <a:endParaRPr lang="en-US" sz="2800" b="1" dirty="0">
              <a:latin typeface="KTF-Roadstar" panose="02000500000000020000" pitchFamily="2" charset="0"/>
            </a:endParaRPr>
          </a:p>
          <a:p>
            <a:pPr marL="987552" lvl="2" indent="365760">
              <a:spcBef>
                <a:spcPts val="0"/>
              </a:spcBef>
            </a:pPr>
            <a:r>
              <a:rPr lang="en-US" sz="2400" b="1" dirty="0" smtClean="0">
                <a:latin typeface="KTF-Roadstar" panose="02000500000000020000" pitchFamily="2" charset="0"/>
              </a:rPr>
              <a:t>3/27 Kart </a:t>
            </a:r>
            <a:r>
              <a:rPr lang="en-US" sz="2400" b="1" dirty="0" err="1" smtClean="0">
                <a:latin typeface="KTF-Roadstar" panose="02000500000000020000" pitchFamily="2" charset="0"/>
              </a:rPr>
              <a:t>Kountry</a:t>
            </a:r>
            <a:endParaRPr lang="en-US" sz="24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Friday!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New LT, Vocab &amp; Warm-Up</a:t>
            </a:r>
          </a:p>
          <a:p>
            <a:pPr marL="914400" lvl="3">
              <a:spcBef>
                <a:spcPts val="0"/>
              </a:spcBef>
              <a:spcAft>
                <a:spcPts val="0"/>
              </a:spcAft>
            </a:pPr>
            <a:r>
              <a:rPr lang="en-US" sz="2800" b="1" dirty="0" smtClean="0">
                <a:solidFill>
                  <a:srgbClr val="002060"/>
                </a:solidFill>
                <a:latin typeface="KTF-Roadstar" panose="02000500000000020000" pitchFamily="2" charset="0"/>
              </a:rPr>
              <a:t>Begin </a:t>
            </a:r>
            <a:r>
              <a:rPr lang="en-US" sz="2800" b="1" u="sng" dirty="0" smtClean="0">
                <a:solidFill>
                  <a:srgbClr val="002060"/>
                </a:solidFill>
                <a:latin typeface="KTF-Roadstar" panose="02000500000000020000" pitchFamily="2" charset="0"/>
              </a:rPr>
              <a:t>PLEASANTVILLE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263833" y="1327759"/>
            <a:ext cx="5751798" cy="3908120"/>
          </a:xfrm>
          <a:prstGeom prst="rect">
            <a:avLst/>
          </a:prstGeom>
        </p:spPr>
      </p:pic>
    </p:spTree>
    <p:extLst>
      <p:ext uri="{BB962C8B-B14F-4D97-AF65-F5344CB8AC3E}">
        <p14:creationId xmlns:p14="http://schemas.microsoft.com/office/powerpoint/2010/main" val="63468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613775" y="889348"/>
            <a:ext cx="11210795" cy="5849656"/>
          </a:xfrm>
        </p:spPr>
        <p:txBody>
          <a:bodyPr>
            <a:normAutofit fontScale="550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Font typeface="Arial" panose="020B0604020202020204" pitchFamily="34" charset="0"/>
              <a:buAutoNum type="arabicPeriod"/>
            </a:pPr>
            <a:r>
              <a:rPr lang="en-US" sz="4100" dirty="0" smtClean="0">
                <a:latin typeface="KTF-Roadstar" panose="02000500000000020000" pitchFamily="2" charset="0"/>
              </a:rPr>
              <a:t>What </a:t>
            </a:r>
            <a:r>
              <a:rPr lang="en-US" sz="4100" dirty="0">
                <a:latin typeface="KTF-Roadstar" panose="02000500000000020000" pitchFamily="2" charset="0"/>
              </a:rPr>
              <a:t>is a Levittown?</a:t>
            </a:r>
          </a:p>
          <a:p>
            <a:pPr marL="514350" indent="-514350">
              <a:buFont typeface="Arial" panose="020B0604020202020204" pitchFamily="34" charset="0"/>
              <a:buAutoNum type="arabicPeriod"/>
            </a:pPr>
            <a:r>
              <a:rPr lang="en-US" sz="4100" dirty="0">
                <a:latin typeface="KTF-Roadstar" panose="02000500000000020000" pitchFamily="2" charset="0"/>
              </a:rPr>
              <a:t>What is </a:t>
            </a:r>
            <a:r>
              <a:rPr lang="en-US" sz="4100" dirty="0" err="1">
                <a:latin typeface="KTF-Roadstar" panose="02000500000000020000" pitchFamily="2" charset="0"/>
              </a:rPr>
              <a:t>mccarthyism</a:t>
            </a:r>
            <a:r>
              <a:rPr lang="en-US" sz="4100" dirty="0">
                <a:latin typeface="KTF-Roadstar" panose="02000500000000020000" pitchFamily="2" charset="0"/>
              </a:rPr>
              <a:t>?</a:t>
            </a:r>
          </a:p>
          <a:p>
            <a:pPr marL="514350" indent="-514350">
              <a:buFont typeface="Arial" panose="020B0604020202020204" pitchFamily="34" charset="0"/>
              <a:buAutoNum type="arabicPeriod"/>
            </a:pPr>
            <a:r>
              <a:rPr lang="en-US" sz="4100" dirty="0">
                <a:latin typeface="KTF-Roadstar" panose="02000500000000020000" pitchFamily="2" charset="0"/>
              </a:rPr>
              <a:t>What was the HUAAC</a:t>
            </a:r>
            <a:r>
              <a:rPr lang="en-US" sz="4100" dirty="0" smtClean="0">
                <a:latin typeface="KTF-Roadstar" panose="02000500000000020000" pitchFamily="2" charset="0"/>
              </a:rPr>
              <a:t>?</a:t>
            </a:r>
          </a:p>
          <a:p>
            <a:pPr marL="514350" indent="-514350">
              <a:buFont typeface="Arial" panose="020B0604020202020204" pitchFamily="34" charset="0"/>
              <a:buAutoNum type="arabicPeriod"/>
            </a:pPr>
            <a:r>
              <a:rPr lang="en-US" sz="4100" dirty="0" smtClean="0">
                <a:latin typeface="KTF-Roadstar" panose="02000500000000020000" pitchFamily="2" charset="0"/>
              </a:rPr>
              <a:t>Explain the Cuban Missile Crisis</a:t>
            </a:r>
            <a:endParaRPr lang="en-US" sz="4100" dirty="0">
              <a:latin typeface="KTF-Roadstar" panose="02000500000000020000" pitchFamily="2" charset="0"/>
            </a:endParaRP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Font typeface="Arial" panose="020B0604020202020204" pitchFamily="34" charset="0"/>
              <a:buAutoNum type="arabicPeriod"/>
            </a:pPr>
            <a:r>
              <a:rPr lang="en-US" sz="4100" dirty="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In what areas did the “New Frontier” focus?</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AutoNum type="arabicPeriod"/>
            </a:pPr>
            <a:r>
              <a:rPr lang="en-US" sz="4100" dirty="0" smtClean="0">
                <a:latin typeface="KTF-Roadstar" panose="02000500000000020000" pitchFamily="2" charset="0"/>
              </a:rPr>
              <a:t>What is White Flight???</a:t>
            </a:r>
          </a:p>
          <a:p>
            <a:pPr marL="514350" indent="-514350">
              <a:buFont typeface="Arial" panose="020B0604020202020204" pitchFamily="34" charset="0"/>
              <a:buAutoNum type="arabicPeriod"/>
            </a:pPr>
            <a:r>
              <a:rPr lang="en-US" sz="4100" dirty="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Name one of the two incidents where spies were discovered in America.</a:t>
            </a:r>
          </a:p>
          <a:p>
            <a:pPr marL="514350" indent="-514350">
              <a:buAutoNum type="arabicPeriod"/>
            </a:pPr>
            <a:r>
              <a:rPr lang="en-US" sz="4100" dirty="0" smtClean="0">
                <a:latin typeface="KTF-Roadstar" panose="02000500000000020000" pitchFamily="2" charset="0"/>
              </a:rPr>
              <a:t>What happened at the Bay of Pigs?</a:t>
            </a:r>
          </a:p>
          <a:p>
            <a:pPr marL="514350" indent="-514350">
              <a:buAutoNum type="arabicPeriod"/>
            </a:pPr>
            <a:endParaRPr lang="en-US" dirty="0"/>
          </a:p>
        </p:txBody>
      </p:sp>
    </p:spTree>
    <p:extLst>
      <p:ext uri="{BB962C8B-B14F-4D97-AF65-F5344CB8AC3E}">
        <p14:creationId xmlns:p14="http://schemas.microsoft.com/office/powerpoint/2010/main" val="3769140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Thursday,  March 9</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6419590"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smtClean="0">
                <a:latin typeface="KTF-Roadstar" panose="02000500000000020000" pitchFamily="2" charset="0"/>
              </a:rPr>
              <a:t>3/27 Kart </a:t>
            </a:r>
            <a:r>
              <a:rPr lang="en-US" sz="2800" b="1" dirty="0" err="1" smtClean="0">
                <a:latin typeface="KTF-Roadstar" panose="02000500000000020000" pitchFamily="2" charset="0"/>
              </a:rPr>
              <a:t>Kountry</a:t>
            </a:r>
            <a:endParaRPr lang="en-US" sz="2800" b="1" dirty="0">
              <a:solidFill>
                <a:schemeClr val="tx1"/>
              </a:solidFill>
              <a:latin typeface="KTF-Roadstar" panose="02000500000000020000" pitchFamily="2" charset="0"/>
            </a:endParaRPr>
          </a:p>
          <a:p>
            <a:pPr marL="0" indent="365760">
              <a:lnSpc>
                <a:spcPct val="100000"/>
              </a:lnSpc>
              <a:spcBef>
                <a:spcPts val="0"/>
              </a:spcBef>
              <a:spcAft>
                <a:spcPts val="0"/>
              </a:spcAft>
            </a:pPr>
            <a:r>
              <a:rPr lang="en-US" sz="3200" b="1" u="sng" dirty="0">
                <a:solidFill>
                  <a:schemeClr val="tx1"/>
                </a:solidFill>
                <a:latin typeface="KTF-Roadstar" panose="02000500000000020000" pitchFamily="2" charset="0"/>
              </a:rPr>
              <a:t>Class Announcements:</a:t>
            </a:r>
          </a:p>
          <a:p>
            <a:pPr marL="530352" lvl="1" indent="365760">
              <a:lnSpc>
                <a:spcPct val="100000"/>
              </a:lnSpc>
              <a:spcBef>
                <a:spcPts val="0"/>
              </a:spcBef>
            </a:pPr>
            <a:r>
              <a:rPr lang="en-US" sz="2800" b="1" dirty="0" smtClean="0">
                <a:latin typeface="KTF-Roadstar" panose="02000500000000020000" pitchFamily="2" charset="0"/>
              </a:rPr>
              <a:t>Next Comp Check – Friday!</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Quick </a:t>
            </a:r>
            <a:r>
              <a:rPr lang="en-US" sz="2800" b="1" dirty="0">
                <a:solidFill>
                  <a:srgbClr val="002060"/>
                </a:solidFill>
                <a:latin typeface="KTF-Roadstar" panose="02000500000000020000" pitchFamily="2" charset="0"/>
              </a:rPr>
              <a:t>Review and Recap</a:t>
            </a:r>
          </a:p>
          <a:p>
            <a:pPr marL="914400" lvl="3">
              <a:spcBef>
                <a:spcPts val="0"/>
              </a:spcBef>
              <a:spcAft>
                <a:spcPts val="0"/>
              </a:spcAft>
            </a:pPr>
            <a:r>
              <a:rPr lang="en-US" sz="2800" b="1" u="sng" dirty="0">
                <a:solidFill>
                  <a:srgbClr val="002060"/>
                </a:solidFill>
                <a:latin typeface="KTF-Roadstar" panose="02000500000000020000" pitchFamily="2" charset="0"/>
              </a:rPr>
              <a:t>Answer the Big Question in your packets</a:t>
            </a:r>
          </a:p>
          <a:p>
            <a:pPr marL="914400" lvl="3">
              <a:spcBef>
                <a:spcPts val="0"/>
              </a:spcBef>
              <a:spcAft>
                <a:spcPts val="0"/>
              </a:spcAft>
            </a:pPr>
            <a:r>
              <a:rPr lang="en-US" sz="2800" b="1" dirty="0" smtClean="0">
                <a:solidFill>
                  <a:srgbClr val="002060"/>
                </a:solidFill>
                <a:latin typeface="KTF-Roadstar" panose="02000500000000020000" pitchFamily="2" charset="0"/>
              </a:rPr>
              <a:t>Finish </a:t>
            </a:r>
            <a:r>
              <a:rPr lang="en-US" sz="2800" b="1" u="sng" dirty="0" smtClean="0">
                <a:solidFill>
                  <a:srgbClr val="002060"/>
                </a:solidFill>
                <a:latin typeface="KTF-Roadstar" panose="02000500000000020000" pitchFamily="2" charset="0"/>
              </a:rPr>
              <a:t>PLEASANTVILLE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050979" y="311845"/>
            <a:ext cx="4385284" cy="5877185"/>
          </a:xfrm>
          <a:prstGeom prst="rect">
            <a:avLst/>
          </a:prstGeom>
        </p:spPr>
      </p:pic>
    </p:spTree>
    <p:extLst>
      <p:ext uri="{BB962C8B-B14F-4D97-AF65-F5344CB8AC3E}">
        <p14:creationId xmlns:p14="http://schemas.microsoft.com/office/powerpoint/2010/main" val="3850949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5261"/>
            <a:ext cx="10515600" cy="889348"/>
          </a:xfrm>
        </p:spPr>
        <p:txBody>
          <a:bodyPr>
            <a:normAutofit/>
          </a:bodyPr>
          <a:lstStyle/>
          <a:p>
            <a:r>
              <a:rPr lang="en-US" dirty="0" smtClean="0"/>
              <a:t>Review</a:t>
            </a:r>
            <a:endParaRPr lang="en-US" dirty="0"/>
          </a:p>
        </p:txBody>
      </p:sp>
      <p:sp>
        <p:nvSpPr>
          <p:cNvPr id="5" name="Content Placeholder 4"/>
          <p:cNvSpPr>
            <a:spLocks noGrp="1"/>
          </p:cNvSpPr>
          <p:nvPr>
            <p:ph sz="half" idx="1"/>
          </p:nvPr>
        </p:nvSpPr>
        <p:spPr>
          <a:xfrm>
            <a:off x="838200" y="1014608"/>
            <a:ext cx="5181600" cy="5843391"/>
          </a:xfrm>
        </p:spPr>
        <p:txBody>
          <a:bodyPr>
            <a:normAutofit fontScale="92500" lnSpcReduction="20000"/>
          </a:bodyPr>
          <a:lstStyle/>
          <a:p>
            <a:pPr marL="514350" indent="-514350">
              <a:buFont typeface="+mj-lt"/>
              <a:buAutoNum type="arabicPeriod"/>
            </a:pPr>
            <a:r>
              <a:rPr lang="en-US" b="1" dirty="0" smtClean="0">
                <a:solidFill>
                  <a:srgbClr val="FF0000"/>
                </a:solidFill>
              </a:rPr>
              <a:t>Bombs on Japan</a:t>
            </a:r>
          </a:p>
          <a:p>
            <a:pPr marL="514350" indent="-514350">
              <a:buFont typeface="+mj-lt"/>
              <a:buAutoNum type="arabicPeriod"/>
            </a:pPr>
            <a:r>
              <a:rPr lang="en-US" b="1" dirty="0" smtClean="0">
                <a:solidFill>
                  <a:srgbClr val="FF0000"/>
                </a:solidFill>
              </a:rPr>
              <a:t>Truman Doctrine</a:t>
            </a:r>
          </a:p>
          <a:p>
            <a:pPr marL="514350" indent="-514350">
              <a:buFont typeface="+mj-lt"/>
              <a:buAutoNum type="arabicPeriod"/>
            </a:pPr>
            <a:r>
              <a:rPr lang="en-US" b="1" dirty="0" smtClean="0">
                <a:solidFill>
                  <a:srgbClr val="FF0000"/>
                </a:solidFill>
              </a:rPr>
              <a:t>Berlin Airlift</a:t>
            </a:r>
          </a:p>
          <a:p>
            <a:pPr marL="514350" indent="-514350">
              <a:buFont typeface="+mj-lt"/>
              <a:buAutoNum type="arabicPeriod"/>
            </a:pPr>
            <a:r>
              <a:rPr lang="en-US" b="1" dirty="0" smtClean="0">
                <a:solidFill>
                  <a:srgbClr val="FF0000"/>
                </a:solidFill>
              </a:rPr>
              <a:t>Marshall Plan</a:t>
            </a:r>
          </a:p>
          <a:p>
            <a:pPr marL="514350" indent="-514350">
              <a:buFont typeface="+mj-lt"/>
              <a:buAutoNum type="arabicPeriod"/>
            </a:pPr>
            <a:r>
              <a:rPr lang="en-US" b="1" dirty="0" smtClean="0">
                <a:solidFill>
                  <a:srgbClr val="FF0000"/>
                </a:solidFill>
              </a:rPr>
              <a:t>Korean War</a:t>
            </a:r>
          </a:p>
          <a:p>
            <a:pPr marL="514350" indent="-514350">
              <a:buFont typeface="+mj-lt"/>
              <a:buAutoNum type="arabicPeriod"/>
            </a:pPr>
            <a:r>
              <a:rPr lang="en-US" b="1" dirty="0" smtClean="0">
                <a:solidFill>
                  <a:srgbClr val="FF0000"/>
                </a:solidFill>
              </a:rPr>
              <a:t>38</a:t>
            </a:r>
            <a:r>
              <a:rPr lang="en-US" b="1" baseline="30000" dirty="0" smtClean="0">
                <a:solidFill>
                  <a:srgbClr val="FF0000"/>
                </a:solidFill>
              </a:rPr>
              <a:t>th</a:t>
            </a:r>
            <a:r>
              <a:rPr lang="en-US" b="1" dirty="0" smtClean="0">
                <a:solidFill>
                  <a:srgbClr val="FF0000"/>
                </a:solidFill>
              </a:rPr>
              <a:t> Parallel</a:t>
            </a:r>
          </a:p>
          <a:p>
            <a:pPr marL="514350" indent="-514350">
              <a:buFont typeface="+mj-lt"/>
              <a:buAutoNum type="arabicPeriod"/>
            </a:pPr>
            <a:r>
              <a:rPr lang="en-US" b="1" dirty="0" smtClean="0">
                <a:solidFill>
                  <a:srgbClr val="FF0000"/>
                </a:solidFill>
              </a:rPr>
              <a:t>China falls to Communism</a:t>
            </a:r>
          </a:p>
          <a:p>
            <a:pPr marL="514350" indent="-514350">
              <a:buFont typeface="+mj-lt"/>
              <a:buAutoNum type="arabicPeriod"/>
            </a:pPr>
            <a:r>
              <a:rPr lang="en-US" b="1" dirty="0" smtClean="0">
                <a:solidFill>
                  <a:srgbClr val="FF0000"/>
                </a:solidFill>
              </a:rPr>
              <a:t>Russia tests bomb</a:t>
            </a:r>
          </a:p>
          <a:p>
            <a:pPr marL="514350" indent="-514350">
              <a:buFont typeface="+mj-lt"/>
              <a:buAutoNum type="arabicPeriod"/>
            </a:pPr>
            <a:r>
              <a:rPr lang="en-US" b="1" dirty="0" smtClean="0">
                <a:solidFill>
                  <a:srgbClr val="FF0000"/>
                </a:solidFill>
              </a:rPr>
              <a:t>Brinkmanship</a:t>
            </a:r>
          </a:p>
          <a:p>
            <a:pPr marL="514350" indent="-514350">
              <a:buFont typeface="+mj-lt"/>
              <a:buAutoNum type="arabicPeriod"/>
            </a:pPr>
            <a:r>
              <a:rPr lang="en-US" b="1" dirty="0" smtClean="0">
                <a:solidFill>
                  <a:srgbClr val="FF0000"/>
                </a:solidFill>
              </a:rPr>
              <a:t>NATO / Warsaw Pact</a:t>
            </a:r>
          </a:p>
          <a:p>
            <a:pPr marL="514350" indent="-514350">
              <a:buFont typeface="+mj-lt"/>
              <a:buAutoNum type="arabicPeriod"/>
            </a:pPr>
            <a:r>
              <a:rPr lang="en-US" b="1" dirty="0" smtClean="0">
                <a:solidFill>
                  <a:srgbClr val="FF0000"/>
                </a:solidFill>
              </a:rPr>
              <a:t>Russian launch Sputnik</a:t>
            </a:r>
          </a:p>
          <a:p>
            <a:pPr marL="514350" indent="-514350">
              <a:buFont typeface="+mj-lt"/>
              <a:buAutoNum type="arabicPeriod"/>
            </a:pPr>
            <a:r>
              <a:rPr lang="en-US" b="1" dirty="0" smtClean="0">
                <a:solidFill>
                  <a:srgbClr val="FF0000"/>
                </a:solidFill>
              </a:rPr>
              <a:t>U-2 Incident</a:t>
            </a:r>
          </a:p>
          <a:p>
            <a:pPr marL="514350" indent="-514350">
              <a:buFont typeface="+mj-lt"/>
              <a:buAutoNum type="arabicPeriod"/>
            </a:pPr>
            <a:r>
              <a:rPr lang="en-US" b="1" dirty="0" smtClean="0">
                <a:solidFill>
                  <a:srgbClr val="FF0000"/>
                </a:solidFill>
              </a:rPr>
              <a:t>Bay of Pigs</a:t>
            </a:r>
          </a:p>
          <a:p>
            <a:pPr marL="514350" indent="-514350">
              <a:buFont typeface="+mj-lt"/>
              <a:buAutoNum type="arabicPeriod"/>
            </a:pPr>
            <a:r>
              <a:rPr lang="en-US" b="1" dirty="0" smtClean="0">
                <a:solidFill>
                  <a:srgbClr val="FF0000"/>
                </a:solidFill>
              </a:rPr>
              <a:t>Cuban Missile Crisis</a:t>
            </a:r>
          </a:p>
        </p:txBody>
      </p:sp>
      <p:sp>
        <p:nvSpPr>
          <p:cNvPr id="6" name="Content Placeholder 5"/>
          <p:cNvSpPr>
            <a:spLocks noGrp="1"/>
          </p:cNvSpPr>
          <p:nvPr>
            <p:ph sz="half" idx="2"/>
          </p:nvPr>
        </p:nvSpPr>
        <p:spPr>
          <a:xfrm>
            <a:off x="6172200" y="1014609"/>
            <a:ext cx="5181600" cy="5843390"/>
          </a:xfrm>
        </p:spPr>
        <p:txBody>
          <a:bodyPr>
            <a:normAutofit fontScale="92500" lnSpcReduction="20000"/>
          </a:bodyPr>
          <a:lstStyle/>
          <a:p>
            <a:pPr marL="514350" indent="-514350">
              <a:buFont typeface="+mj-lt"/>
              <a:buAutoNum type="arabicPeriod" startAt="15"/>
            </a:pPr>
            <a:r>
              <a:rPr lang="en-US" b="1" dirty="0" smtClean="0">
                <a:solidFill>
                  <a:srgbClr val="0070C0"/>
                </a:solidFill>
              </a:rPr>
              <a:t>GI Bill</a:t>
            </a:r>
          </a:p>
          <a:p>
            <a:pPr marL="514350" indent="-514350">
              <a:buFont typeface="+mj-lt"/>
              <a:buAutoNum type="arabicPeriod" startAt="15"/>
            </a:pPr>
            <a:r>
              <a:rPr lang="en-US" b="1" dirty="0" err="1" smtClean="0">
                <a:solidFill>
                  <a:srgbClr val="0070C0"/>
                </a:solidFill>
              </a:rPr>
              <a:t>Levittowns</a:t>
            </a:r>
            <a:endParaRPr lang="en-US" b="1" dirty="0" smtClean="0">
              <a:solidFill>
                <a:srgbClr val="0070C0"/>
              </a:solidFill>
            </a:endParaRPr>
          </a:p>
          <a:p>
            <a:pPr marL="514350" indent="-514350">
              <a:buFont typeface="+mj-lt"/>
              <a:buAutoNum type="arabicPeriod" startAt="15"/>
            </a:pPr>
            <a:r>
              <a:rPr lang="en-US" b="1" dirty="0" smtClean="0">
                <a:solidFill>
                  <a:srgbClr val="0070C0"/>
                </a:solidFill>
              </a:rPr>
              <a:t>JFK / Nixon Debates</a:t>
            </a:r>
          </a:p>
          <a:p>
            <a:pPr marL="514350" indent="-514350">
              <a:buFont typeface="+mj-lt"/>
              <a:buAutoNum type="arabicPeriod" startAt="15"/>
            </a:pPr>
            <a:r>
              <a:rPr lang="en-US" b="1" dirty="0" smtClean="0">
                <a:solidFill>
                  <a:srgbClr val="0070C0"/>
                </a:solidFill>
              </a:rPr>
              <a:t>Interstate Highway Act</a:t>
            </a:r>
          </a:p>
          <a:p>
            <a:pPr marL="514350" indent="-514350">
              <a:buFont typeface="+mj-lt"/>
              <a:buAutoNum type="arabicPeriod" startAt="15"/>
            </a:pPr>
            <a:r>
              <a:rPr lang="en-US" b="1" dirty="0" smtClean="0">
                <a:solidFill>
                  <a:srgbClr val="0070C0"/>
                </a:solidFill>
              </a:rPr>
              <a:t>Polio Vaccine</a:t>
            </a:r>
          </a:p>
          <a:p>
            <a:pPr marL="514350" indent="-514350">
              <a:buFont typeface="+mj-lt"/>
              <a:buAutoNum type="arabicPeriod" startAt="15"/>
            </a:pPr>
            <a:r>
              <a:rPr lang="en-US" b="1" dirty="0" smtClean="0">
                <a:solidFill>
                  <a:srgbClr val="0070C0"/>
                </a:solidFill>
              </a:rPr>
              <a:t>Space Race</a:t>
            </a:r>
          </a:p>
          <a:p>
            <a:pPr marL="514350" indent="-514350">
              <a:buFont typeface="+mj-lt"/>
              <a:buAutoNum type="arabicPeriod" startAt="15"/>
            </a:pPr>
            <a:r>
              <a:rPr lang="en-US" b="1" dirty="0" smtClean="0">
                <a:solidFill>
                  <a:srgbClr val="0070C0"/>
                </a:solidFill>
              </a:rPr>
              <a:t>New Frontier</a:t>
            </a:r>
          </a:p>
          <a:p>
            <a:pPr marL="514350" indent="-514350">
              <a:buFont typeface="+mj-lt"/>
              <a:buAutoNum type="arabicPeriod" startAt="15"/>
            </a:pPr>
            <a:r>
              <a:rPr lang="en-US" b="1" dirty="0" smtClean="0">
                <a:solidFill>
                  <a:srgbClr val="0070C0"/>
                </a:solidFill>
              </a:rPr>
              <a:t>Moon Landing</a:t>
            </a:r>
          </a:p>
          <a:p>
            <a:pPr marL="514350" indent="-514350">
              <a:buFont typeface="+mj-lt"/>
              <a:buAutoNum type="arabicPeriod" startAt="15"/>
            </a:pPr>
            <a:r>
              <a:rPr lang="en-US" b="1" dirty="0" smtClean="0">
                <a:solidFill>
                  <a:srgbClr val="0070C0"/>
                </a:solidFill>
              </a:rPr>
              <a:t>Alger Hiss</a:t>
            </a:r>
          </a:p>
          <a:p>
            <a:pPr marL="514350" indent="-514350">
              <a:buFont typeface="+mj-lt"/>
              <a:buAutoNum type="arabicPeriod" startAt="15"/>
            </a:pPr>
            <a:r>
              <a:rPr lang="en-US" b="1" dirty="0" smtClean="0">
                <a:solidFill>
                  <a:srgbClr val="0070C0"/>
                </a:solidFill>
              </a:rPr>
              <a:t>The </a:t>
            </a:r>
            <a:r>
              <a:rPr lang="en-US" b="1" dirty="0" err="1" smtClean="0">
                <a:solidFill>
                  <a:srgbClr val="0070C0"/>
                </a:solidFill>
              </a:rPr>
              <a:t>Rosenbergs</a:t>
            </a:r>
            <a:endParaRPr lang="en-US" b="1" dirty="0" smtClean="0">
              <a:solidFill>
                <a:srgbClr val="0070C0"/>
              </a:solidFill>
            </a:endParaRPr>
          </a:p>
          <a:p>
            <a:endParaRPr lang="en-US" dirty="0"/>
          </a:p>
        </p:txBody>
      </p:sp>
    </p:spTree>
    <p:extLst>
      <p:ext uri="{BB962C8B-B14F-4D97-AF65-F5344CB8AC3E}">
        <p14:creationId xmlns:p14="http://schemas.microsoft.com/office/powerpoint/2010/main" val="2638413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613775" y="889348"/>
            <a:ext cx="11210795" cy="5849656"/>
          </a:xfrm>
        </p:spPr>
        <p:txBody>
          <a:bodyPr>
            <a:normAutofit fontScale="550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Font typeface="Arial" panose="020B0604020202020204" pitchFamily="34" charset="0"/>
              <a:buAutoNum type="arabicPeriod"/>
            </a:pPr>
            <a:r>
              <a:rPr lang="en-US" sz="4100" dirty="0" smtClean="0">
                <a:latin typeface="KTF-Roadstar" panose="02000500000000020000" pitchFamily="2" charset="0"/>
              </a:rPr>
              <a:t>What </a:t>
            </a:r>
            <a:r>
              <a:rPr lang="en-US" sz="4100" dirty="0">
                <a:latin typeface="KTF-Roadstar" panose="02000500000000020000" pitchFamily="2" charset="0"/>
              </a:rPr>
              <a:t>is a Levittown?</a:t>
            </a:r>
          </a:p>
          <a:p>
            <a:pPr marL="514350" indent="-514350">
              <a:buFont typeface="Arial" panose="020B0604020202020204" pitchFamily="34" charset="0"/>
              <a:buAutoNum type="arabicPeriod"/>
            </a:pPr>
            <a:r>
              <a:rPr lang="en-US" sz="4100" dirty="0">
                <a:latin typeface="KTF-Roadstar" panose="02000500000000020000" pitchFamily="2" charset="0"/>
              </a:rPr>
              <a:t>What is </a:t>
            </a:r>
            <a:r>
              <a:rPr lang="en-US" sz="4100" dirty="0" err="1">
                <a:latin typeface="KTF-Roadstar" panose="02000500000000020000" pitchFamily="2" charset="0"/>
              </a:rPr>
              <a:t>mccarthyism</a:t>
            </a:r>
            <a:r>
              <a:rPr lang="en-US" sz="4100" dirty="0">
                <a:latin typeface="KTF-Roadstar" panose="02000500000000020000" pitchFamily="2" charset="0"/>
              </a:rPr>
              <a:t>?</a:t>
            </a:r>
          </a:p>
          <a:p>
            <a:pPr marL="514350" indent="-514350">
              <a:buFont typeface="Arial" panose="020B0604020202020204" pitchFamily="34" charset="0"/>
              <a:buAutoNum type="arabicPeriod"/>
            </a:pPr>
            <a:r>
              <a:rPr lang="en-US" sz="4100" dirty="0">
                <a:latin typeface="KTF-Roadstar" panose="02000500000000020000" pitchFamily="2" charset="0"/>
              </a:rPr>
              <a:t>What was the HUAAC</a:t>
            </a:r>
            <a:r>
              <a:rPr lang="en-US" sz="4100" dirty="0" smtClean="0">
                <a:latin typeface="KTF-Roadstar" panose="02000500000000020000" pitchFamily="2" charset="0"/>
              </a:rPr>
              <a:t>?</a:t>
            </a:r>
          </a:p>
          <a:p>
            <a:pPr marL="514350" indent="-514350">
              <a:buFont typeface="Arial" panose="020B0604020202020204" pitchFamily="34" charset="0"/>
              <a:buAutoNum type="arabicPeriod"/>
            </a:pPr>
            <a:r>
              <a:rPr lang="en-US" sz="4100" dirty="0" smtClean="0">
                <a:latin typeface="KTF-Roadstar" panose="02000500000000020000" pitchFamily="2" charset="0"/>
              </a:rPr>
              <a:t>Explain the Cuban Missile Crisis</a:t>
            </a:r>
            <a:endParaRPr lang="en-US" sz="4100" dirty="0">
              <a:latin typeface="KTF-Roadstar" panose="02000500000000020000" pitchFamily="2" charset="0"/>
            </a:endParaRP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Font typeface="Arial" panose="020B0604020202020204" pitchFamily="34" charset="0"/>
              <a:buAutoNum type="arabicPeriod"/>
            </a:pPr>
            <a:r>
              <a:rPr lang="en-US" sz="4100" dirty="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In what areas did the “New Frontier” focus?</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AutoNum type="arabicPeriod"/>
            </a:pPr>
            <a:r>
              <a:rPr lang="en-US" sz="4100" dirty="0" smtClean="0">
                <a:latin typeface="KTF-Roadstar" panose="02000500000000020000" pitchFamily="2" charset="0"/>
              </a:rPr>
              <a:t>What is White Flight???</a:t>
            </a:r>
          </a:p>
          <a:p>
            <a:pPr marL="514350" indent="-514350">
              <a:buFont typeface="Arial" panose="020B0604020202020204" pitchFamily="34" charset="0"/>
              <a:buAutoNum type="arabicPeriod"/>
            </a:pPr>
            <a:r>
              <a:rPr lang="en-US" sz="4100" dirty="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Name one of the two incidents where spies were discovered in America.</a:t>
            </a:r>
          </a:p>
          <a:p>
            <a:pPr marL="514350" indent="-514350">
              <a:buAutoNum type="arabicPeriod"/>
            </a:pPr>
            <a:r>
              <a:rPr lang="en-US" sz="4100" dirty="0" smtClean="0">
                <a:latin typeface="KTF-Roadstar" panose="02000500000000020000" pitchFamily="2" charset="0"/>
              </a:rPr>
              <a:t>What happened at the Bay of Pigs?</a:t>
            </a:r>
          </a:p>
          <a:p>
            <a:pPr marL="514350" indent="-514350">
              <a:buAutoNum type="arabicPeriod"/>
            </a:pPr>
            <a:endParaRPr lang="en-US" dirty="0"/>
          </a:p>
        </p:txBody>
      </p:sp>
    </p:spTree>
    <p:extLst>
      <p:ext uri="{BB962C8B-B14F-4D97-AF65-F5344CB8AC3E}">
        <p14:creationId xmlns:p14="http://schemas.microsoft.com/office/powerpoint/2010/main" val="3370103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Friday,  March 10</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a:latin typeface="KTF-Roadstar" panose="02000500000000020000" pitchFamily="2" charset="0"/>
              </a:rPr>
              <a:t>Kountry</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Comp Check Today</a:t>
            </a:r>
          </a:p>
          <a:p>
            <a:pPr marL="530352" lvl="1" indent="365760">
              <a:lnSpc>
                <a:spcPct val="100000"/>
              </a:lnSpc>
              <a:spcBef>
                <a:spcPts val="0"/>
              </a:spcBef>
            </a:pPr>
            <a:r>
              <a:rPr lang="en-US" sz="2800" b="1" dirty="0" smtClean="0">
                <a:latin typeface="KTF-Roadstar" panose="02000500000000020000" pitchFamily="2" charset="0"/>
              </a:rPr>
              <a:t>Begin Enrichment / Redemption Today Also</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Take Comp Check</a:t>
            </a:r>
          </a:p>
          <a:p>
            <a:pPr marL="914400" lvl="3">
              <a:spcBef>
                <a:spcPts val="0"/>
              </a:spcBef>
              <a:spcAft>
                <a:spcPts val="0"/>
              </a:spcAft>
            </a:pPr>
            <a:r>
              <a:rPr lang="en-US" sz="2800" b="1" dirty="0" smtClean="0">
                <a:solidFill>
                  <a:srgbClr val="002060"/>
                </a:solidFill>
                <a:latin typeface="KTF-Roadstar" panose="02000500000000020000" pitchFamily="2" charset="0"/>
              </a:rPr>
              <a:t>Finish Pleasantville</a:t>
            </a:r>
          </a:p>
          <a:p>
            <a:pPr marL="914400" lvl="3">
              <a:spcBef>
                <a:spcPts val="0"/>
              </a:spcBef>
              <a:spcAft>
                <a:spcPts val="0"/>
              </a:spcAft>
            </a:pPr>
            <a:r>
              <a:rPr lang="en-US" sz="2800" b="1" dirty="0" smtClean="0">
                <a:solidFill>
                  <a:srgbClr val="002060"/>
                </a:solidFill>
                <a:latin typeface="KTF-Roadstar" panose="02000500000000020000" pitchFamily="2" charset="0"/>
              </a:rPr>
              <a:t>Begin Enrichment / Redemption</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731689" y="584731"/>
            <a:ext cx="4156424" cy="5758033"/>
          </a:xfrm>
          <a:prstGeom prst="rect">
            <a:avLst/>
          </a:prstGeom>
        </p:spPr>
      </p:pic>
    </p:spTree>
    <p:extLst>
      <p:ext uri="{BB962C8B-B14F-4D97-AF65-F5344CB8AC3E}">
        <p14:creationId xmlns:p14="http://schemas.microsoft.com/office/powerpoint/2010/main" val="3215290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455813" y="365125"/>
            <a:ext cx="8178784" cy="6314599"/>
          </a:xfrm>
          <a:prstGeom prst="rect">
            <a:avLst/>
          </a:prstGeom>
        </p:spPr>
      </p:pic>
    </p:spTree>
    <p:extLst>
      <p:ext uri="{BB962C8B-B14F-4D97-AF65-F5344CB8AC3E}">
        <p14:creationId xmlns:p14="http://schemas.microsoft.com/office/powerpoint/2010/main" val="2747721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2286"/>
            <a:ext cx="10515600" cy="687061"/>
          </a:xfrm>
        </p:spPr>
        <p:txBody>
          <a:bodyPr>
            <a:normAutofit fontScale="90000"/>
          </a:bodyPr>
          <a:lstStyle/>
          <a:p>
            <a:r>
              <a:rPr lang="en-US" dirty="0" smtClean="0">
                <a:latin typeface="Fifties Movies" panose="02000500000000000000" pitchFamily="2" charset="0"/>
              </a:rPr>
              <a:t>Review</a:t>
            </a:r>
            <a:endParaRPr lang="en-US" dirty="0">
              <a:latin typeface="Fifties Movies" panose="02000500000000000000" pitchFamily="2" charset="0"/>
            </a:endParaRPr>
          </a:p>
        </p:txBody>
      </p:sp>
      <p:sp>
        <p:nvSpPr>
          <p:cNvPr id="3" name="Content Placeholder 2"/>
          <p:cNvSpPr>
            <a:spLocks noGrp="1"/>
          </p:cNvSpPr>
          <p:nvPr>
            <p:ph idx="1"/>
          </p:nvPr>
        </p:nvSpPr>
        <p:spPr>
          <a:xfrm>
            <a:off x="613775" y="889348"/>
            <a:ext cx="11210795" cy="5849656"/>
          </a:xfrm>
        </p:spPr>
        <p:txBody>
          <a:bodyPr>
            <a:normAutofit fontScale="55000" lnSpcReduction="20000"/>
          </a:bodyPr>
          <a:lstStyle/>
          <a:p>
            <a:pPr marL="514350" indent="-514350">
              <a:buAutoNum type="arabicPeriod"/>
            </a:pPr>
            <a:r>
              <a:rPr lang="en-US" sz="4100" dirty="0" smtClean="0">
                <a:latin typeface="KTF-Roadstar" panose="02000500000000020000" pitchFamily="2" charset="0"/>
              </a:rPr>
              <a:t>What is the main purpose of the Truman Doctrine?</a:t>
            </a:r>
          </a:p>
          <a:p>
            <a:pPr marL="514350" indent="-514350">
              <a:buFont typeface="Arial" panose="020B0604020202020204" pitchFamily="34" charset="0"/>
              <a:buAutoNum type="arabicPeriod"/>
            </a:pPr>
            <a:r>
              <a:rPr lang="en-US" sz="4100" dirty="0" smtClean="0">
                <a:latin typeface="KTF-Roadstar" panose="02000500000000020000" pitchFamily="2" charset="0"/>
              </a:rPr>
              <a:t>What </a:t>
            </a:r>
            <a:r>
              <a:rPr lang="en-US" sz="4100" dirty="0">
                <a:latin typeface="KTF-Roadstar" panose="02000500000000020000" pitchFamily="2" charset="0"/>
              </a:rPr>
              <a:t>is a Levittown?</a:t>
            </a:r>
          </a:p>
          <a:p>
            <a:pPr marL="514350" indent="-514350">
              <a:buFont typeface="Arial" panose="020B0604020202020204" pitchFamily="34" charset="0"/>
              <a:buAutoNum type="arabicPeriod"/>
            </a:pPr>
            <a:r>
              <a:rPr lang="en-US" sz="4100" dirty="0">
                <a:latin typeface="KTF-Roadstar" panose="02000500000000020000" pitchFamily="2" charset="0"/>
              </a:rPr>
              <a:t>What is </a:t>
            </a:r>
            <a:r>
              <a:rPr lang="en-US" sz="4100" dirty="0" err="1">
                <a:latin typeface="KTF-Roadstar" panose="02000500000000020000" pitchFamily="2" charset="0"/>
              </a:rPr>
              <a:t>mccarthyism</a:t>
            </a:r>
            <a:r>
              <a:rPr lang="en-US" sz="4100" dirty="0">
                <a:latin typeface="KTF-Roadstar" panose="02000500000000020000" pitchFamily="2" charset="0"/>
              </a:rPr>
              <a:t>?</a:t>
            </a:r>
          </a:p>
          <a:p>
            <a:pPr marL="514350" indent="-514350">
              <a:buFont typeface="Arial" panose="020B0604020202020204" pitchFamily="34" charset="0"/>
              <a:buAutoNum type="arabicPeriod"/>
            </a:pPr>
            <a:r>
              <a:rPr lang="en-US" sz="4100" dirty="0">
                <a:latin typeface="KTF-Roadstar" panose="02000500000000020000" pitchFamily="2" charset="0"/>
              </a:rPr>
              <a:t>What was the HUAAC</a:t>
            </a:r>
            <a:r>
              <a:rPr lang="en-US" sz="4100" dirty="0" smtClean="0">
                <a:latin typeface="KTF-Roadstar" panose="02000500000000020000" pitchFamily="2" charset="0"/>
              </a:rPr>
              <a:t>?</a:t>
            </a:r>
          </a:p>
          <a:p>
            <a:pPr marL="514350" indent="-514350">
              <a:buFont typeface="Arial" panose="020B0604020202020204" pitchFamily="34" charset="0"/>
              <a:buAutoNum type="arabicPeriod"/>
            </a:pPr>
            <a:r>
              <a:rPr lang="en-US" sz="4100" dirty="0" smtClean="0">
                <a:latin typeface="KTF-Roadstar" panose="02000500000000020000" pitchFamily="2" charset="0"/>
              </a:rPr>
              <a:t>Explain the Cuban Missile Crisis</a:t>
            </a:r>
            <a:endParaRPr lang="en-US" sz="4100" dirty="0">
              <a:latin typeface="KTF-Roadstar" panose="02000500000000020000" pitchFamily="2" charset="0"/>
            </a:endParaRPr>
          </a:p>
          <a:p>
            <a:pPr marL="514350" indent="-514350">
              <a:buAutoNum type="arabicPeriod"/>
            </a:pPr>
            <a:r>
              <a:rPr lang="en-US" sz="4100" dirty="0" smtClean="0">
                <a:latin typeface="KTF-Roadstar" panose="02000500000000020000" pitchFamily="2" charset="0"/>
              </a:rPr>
              <a:t>What two events happened in 1949 that freaked out Americans?</a:t>
            </a:r>
          </a:p>
          <a:p>
            <a:pPr marL="514350" indent="-514350">
              <a:buFont typeface="Arial" panose="020B0604020202020204" pitchFamily="34" charset="0"/>
              <a:buAutoNum type="arabicPeriod"/>
            </a:pPr>
            <a:r>
              <a:rPr lang="en-US" sz="4100" dirty="0">
                <a:latin typeface="KTF-Roadstar" panose="02000500000000020000" pitchFamily="2" charset="0"/>
              </a:rPr>
              <a:t>Describe the interstate highway act.</a:t>
            </a:r>
          </a:p>
          <a:p>
            <a:pPr marL="514350" indent="-514350">
              <a:buAutoNum type="arabicPeriod"/>
            </a:pPr>
            <a:r>
              <a:rPr lang="en-US" sz="4100" dirty="0" smtClean="0">
                <a:latin typeface="KTF-Roadstar" panose="02000500000000020000" pitchFamily="2" charset="0"/>
              </a:rPr>
              <a:t>In what areas did the “New Frontier” focus?</a:t>
            </a:r>
          </a:p>
          <a:p>
            <a:pPr marL="514350" indent="-514350">
              <a:buAutoNum type="arabicPeriod"/>
            </a:pPr>
            <a:r>
              <a:rPr lang="en-US" sz="4100" dirty="0" smtClean="0">
                <a:latin typeface="KTF-Roadstar" panose="02000500000000020000" pitchFamily="2" charset="0"/>
              </a:rPr>
              <a:t>What changed at the end of the Korean War?</a:t>
            </a:r>
          </a:p>
          <a:p>
            <a:pPr marL="514350" indent="-514350">
              <a:buAutoNum type="arabicPeriod"/>
            </a:pPr>
            <a:r>
              <a:rPr lang="en-US" sz="4100" dirty="0" smtClean="0">
                <a:latin typeface="KTF-Roadstar" panose="02000500000000020000" pitchFamily="2" charset="0"/>
              </a:rPr>
              <a:t>What is the name of the vaccine developed for polio in the 50s?</a:t>
            </a:r>
          </a:p>
          <a:p>
            <a:pPr marL="514350" indent="-514350">
              <a:buAutoNum type="arabicPeriod"/>
            </a:pPr>
            <a:r>
              <a:rPr lang="en-US" sz="4100" dirty="0" smtClean="0">
                <a:latin typeface="KTF-Roadstar" panose="02000500000000020000" pitchFamily="2" charset="0"/>
              </a:rPr>
              <a:t>What was the biggest industry of the decade?</a:t>
            </a:r>
          </a:p>
          <a:p>
            <a:pPr marL="514350" indent="-514350">
              <a:buAutoNum type="arabicPeriod"/>
            </a:pPr>
            <a:r>
              <a:rPr lang="en-US" sz="4100" dirty="0" smtClean="0">
                <a:latin typeface="KTF-Roadstar" panose="02000500000000020000" pitchFamily="2" charset="0"/>
              </a:rPr>
              <a:t>What is White Flight???</a:t>
            </a:r>
          </a:p>
          <a:p>
            <a:pPr marL="514350" indent="-514350">
              <a:buFont typeface="Arial" panose="020B0604020202020204" pitchFamily="34" charset="0"/>
              <a:buAutoNum type="arabicPeriod"/>
            </a:pPr>
            <a:r>
              <a:rPr lang="en-US" sz="4100" dirty="0">
                <a:latin typeface="KTF-Roadstar" panose="02000500000000020000" pitchFamily="2" charset="0"/>
              </a:rPr>
              <a:t>Name the government agency used the most to try to find communists living in America.</a:t>
            </a:r>
          </a:p>
          <a:p>
            <a:pPr marL="514350" indent="-514350">
              <a:buAutoNum type="arabicPeriod"/>
            </a:pPr>
            <a:r>
              <a:rPr lang="en-US" sz="4100" dirty="0" smtClean="0">
                <a:latin typeface="KTF-Roadstar" panose="02000500000000020000" pitchFamily="2" charset="0"/>
              </a:rPr>
              <a:t>Name one of the two incidents where spies were discovered in America.</a:t>
            </a:r>
          </a:p>
          <a:p>
            <a:pPr marL="514350" indent="-514350">
              <a:buAutoNum type="arabicPeriod"/>
            </a:pPr>
            <a:r>
              <a:rPr lang="en-US" sz="4100" dirty="0" smtClean="0">
                <a:latin typeface="KTF-Roadstar" panose="02000500000000020000" pitchFamily="2" charset="0"/>
              </a:rPr>
              <a:t>What happened at the Bay of Pigs?</a:t>
            </a:r>
          </a:p>
          <a:p>
            <a:pPr marL="514350" indent="-514350">
              <a:buAutoNum type="arabicPeriod"/>
            </a:pPr>
            <a:endParaRPr lang="en-US" dirty="0"/>
          </a:p>
        </p:txBody>
      </p:sp>
    </p:spTree>
    <p:extLst>
      <p:ext uri="{BB962C8B-B14F-4D97-AF65-F5344CB8AC3E}">
        <p14:creationId xmlns:p14="http://schemas.microsoft.com/office/powerpoint/2010/main" val="4211014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March 14</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r>
              <a:rPr lang="en-US" sz="2800" b="1" dirty="0">
                <a:latin typeface="KTF-Roadstar" panose="02000500000000020000" pitchFamily="2" charset="0"/>
              </a:rPr>
              <a:t> </a:t>
            </a:r>
            <a:r>
              <a:rPr lang="en-US" sz="2800" b="1" dirty="0" smtClean="0">
                <a:latin typeface="KTF-Roadstar" panose="02000500000000020000" pitchFamily="2" charset="0"/>
              </a:rPr>
              <a:t>- Thursday</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smtClean="0">
                <a:latin typeface="KTF-Roadstar" panose="02000500000000020000" pitchFamily="2" charset="0"/>
              </a:rPr>
              <a:t>Kountry</a:t>
            </a:r>
            <a:r>
              <a:rPr lang="en-US" sz="2800" b="1" dirty="0" smtClean="0">
                <a:latin typeface="KTF-Roadstar" panose="02000500000000020000" pitchFamily="2" charset="0"/>
              </a:rPr>
              <a:t> – more info coming</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Begin Enrichment / Redemption Today Also</a:t>
            </a:r>
          </a:p>
          <a:p>
            <a:pPr marL="530352" lvl="1" indent="365760">
              <a:lnSpc>
                <a:spcPct val="100000"/>
              </a:lnSpc>
              <a:spcBef>
                <a:spcPts val="0"/>
              </a:spcBef>
            </a:pPr>
            <a:r>
              <a:rPr lang="en-US" sz="2800" b="1" dirty="0" smtClean="0">
                <a:latin typeface="KTF-Roadstar" panose="02000500000000020000" pitchFamily="2" charset="0"/>
              </a:rPr>
              <a:t>First Proficiency Exam – Fri 3/17</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Begin Enrichment  - choose different from first time</a:t>
            </a:r>
          </a:p>
          <a:p>
            <a:pPr marL="685800" lvl="3" indent="0">
              <a:spcBef>
                <a:spcPts val="0"/>
              </a:spcBef>
              <a:spcAft>
                <a:spcPts val="0"/>
              </a:spcAft>
              <a:buNone/>
            </a:pPr>
            <a:endParaRPr lang="en-US" sz="2800" b="1" dirty="0" smtClean="0">
              <a:solidFill>
                <a:srgbClr val="002060"/>
              </a:solidFill>
              <a:latin typeface="KTF-Roadstar" panose="02000500000000020000" pitchFamily="2" charset="0"/>
            </a:endParaRPr>
          </a:p>
          <a:p>
            <a:pPr marL="914400" lvl="3">
              <a:spcBef>
                <a:spcPts val="0"/>
              </a:spcBef>
              <a:spcAft>
                <a:spcPts val="0"/>
              </a:spcAft>
            </a:pPr>
            <a:r>
              <a:rPr lang="en-US" sz="2800" b="1" dirty="0" smtClean="0">
                <a:solidFill>
                  <a:srgbClr val="002060"/>
                </a:solidFill>
                <a:latin typeface="KTF-Roadstar" panose="02000500000000020000" pitchFamily="2" charset="0"/>
              </a:rPr>
              <a:t>Begin Redemption</a:t>
            </a:r>
          </a:p>
          <a:p>
            <a:pPr marL="1371600" lvl="4">
              <a:spcBef>
                <a:spcPts val="0"/>
              </a:spcBef>
            </a:pPr>
            <a:r>
              <a:rPr lang="en-US" sz="2800" b="1" dirty="0" smtClean="0">
                <a:solidFill>
                  <a:srgbClr val="002060"/>
                </a:solidFill>
                <a:latin typeface="KTF-Roadstar" panose="02000500000000020000" pitchFamily="2" charset="0"/>
              </a:rPr>
              <a:t>Reading packet</a:t>
            </a:r>
          </a:p>
          <a:p>
            <a:pPr marL="1371600" lvl="4">
              <a:spcBef>
                <a:spcPts val="0"/>
              </a:spcBef>
            </a:pPr>
            <a:r>
              <a:rPr lang="en-US" sz="2800" b="1" dirty="0" smtClean="0">
                <a:solidFill>
                  <a:srgbClr val="002060"/>
                </a:solidFill>
                <a:latin typeface="KTF-Roadstar" panose="02000500000000020000" pitchFamily="2" charset="0"/>
              </a:rPr>
              <a:t>Retake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590772" y="772872"/>
            <a:ext cx="4378455" cy="5569891"/>
          </a:xfrm>
          <a:prstGeom prst="rect">
            <a:avLst/>
          </a:prstGeom>
        </p:spPr>
      </p:pic>
    </p:spTree>
    <p:extLst>
      <p:ext uri="{BB962C8B-B14F-4D97-AF65-F5344CB8AC3E}">
        <p14:creationId xmlns:p14="http://schemas.microsoft.com/office/powerpoint/2010/main" val="3380799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Friday,  February 17</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457200" y="910659"/>
            <a:ext cx="6796007"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Girls/Boys </a:t>
            </a:r>
            <a:r>
              <a:rPr lang="en-US" sz="2800" b="1" dirty="0" err="1" smtClean="0">
                <a:solidFill>
                  <a:schemeClr val="tx1"/>
                </a:solidFill>
                <a:latin typeface="Politik" panose="02000500000000000000" pitchFamily="2" charset="0"/>
              </a:rPr>
              <a:t>Bball</a:t>
            </a:r>
            <a:r>
              <a:rPr lang="en-US" sz="2800" b="1" dirty="0" smtClean="0">
                <a:solidFill>
                  <a:schemeClr val="tx1"/>
                </a:solidFill>
                <a:latin typeface="Politik" panose="02000500000000000000" pitchFamily="2" charset="0"/>
              </a:rPr>
              <a:t> @ Tonight</a:t>
            </a: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solidFill>
                  <a:schemeClr val="tx1"/>
                </a:solidFill>
                <a:latin typeface="Politik" panose="02000500000000000000" pitchFamily="2" charset="0"/>
              </a:rPr>
              <a:t>Sign up on REMIND App</a:t>
            </a:r>
          </a:p>
          <a:p>
            <a:pPr marL="530352" lvl="1" indent="365760">
              <a:spcBef>
                <a:spcPts val="0"/>
              </a:spcBef>
              <a:spcAft>
                <a:spcPts val="0"/>
              </a:spcAft>
            </a:pPr>
            <a:r>
              <a:rPr lang="en-US" sz="2800" b="1" smtClean="0">
                <a:latin typeface="Politik" panose="02000500000000000000" pitchFamily="2" charset="0"/>
              </a:rPr>
              <a:t>House of Boom</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MONDAY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Next Friday</a:t>
            </a:r>
            <a:endParaRPr lang="en-US" sz="2800" b="1" dirty="0" smtClean="0">
              <a:solidFill>
                <a:schemeClr val="tx1"/>
              </a:solidFill>
              <a:latin typeface="Politik" panose="02000500000000000000" pitchFamily="2" charset="0"/>
            </a:endParaRP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LT, Vocab &amp; Journal</a:t>
            </a:r>
          </a:p>
          <a:p>
            <a:pPr marL="914400" lvl="3">
              <a:spcBef>
                <a:spcPts val="0"/>
              </a:spcBef>
              <a:spcAft>
                <a:spcPts val="0"/>
              </a:spcAft>
            </a:pPr>
            <a:r>
              <a:rPr lang="en-US" sz="2800" b="1" dirty="0" smtClean="0">
                <a:solidFill>
                  <a:srgbClr val="002060"/>
                </a:solidFill>
                <a:latin typeface="Politik" panose="02000500000000000000" pitchFamily="2" charset="0"/>
              </a:rPr>
              <a:t>Yalta &amp; Potsdam Assignment</a:t>
            </a:r>
          </a:p>
          <a:p>
            <a:pPr marL="914400" lvl="3">
              <a:spcBef>
                <a:spcPts val="0"/>
              </a:spcBef>
              <a:spcAft>
                <a:spcPts val="0"/>
              </a:spcAft>
            </a:pPr>
            <a:r>
              <a:rPr lang="en-US" sz="2800" b="1" dirty="0" smtClean="0">
                <a:solidFill>
                  <a:srgbClr val="002060"/>
                </a:solidFill>
                <a:latin typeface="Politik" panose="02000500000000000000" pitchFamily="2" charset="0"/>
              </a:rPr>
              <a:t>Read </a:t>
            </a:r>
            <a:r>
              <a:rPr lang="en-US" sz="2800" b="1" dirty="0" err="1" smtClean="0">
                <a:solidFill>
                  <a:srgbClr val="002060"/>
                </a:solidFill>
                <a:latin typeface="Politik" panose="02000500000000000000" pitchFamily="2" charset="0"/>
              </a:rPr>
              <a:t>Chp</a:t>
            </a:r>
            <a:r>
              <a:rPr lang="en-US" sz="2800" b="1" dirty="0" smtClean="0">
                <a:solidFill>
                  <a:srgbClr val="002060"/>
                </a:solidFill>
                <a:latin typeface="Politik" panose="02000500000000000000" pitchFamily="2" charset="0"/>
              </a:rPr>
              <a:t> 18 TST &amp; Answer ?s</a:t>
            </a:r>
          </a:p>
          <a:p>
            <a:pPr marL="914400" lvl="3">
              <a:spcBef>
                <a:spcPts val="0"/>
              </a:spcBef>
              <a:spcAft>
                <a:spcPts val="0"/>
              </a:spcAft>
            </a:pPr>
            <a:r>
              <a:rPr lang="en-US" sz="2800" b="1" dirty="0" smtClean="0">
                <a:solidFill>
                  <a:srgbClr val="002060"/>
                </a:solidFill>
                <a:latin typeface="Politik" panose="02000500000000000000" pitchFamily="2" charset="0"/>
              </a:rPr>
              <a:t>PPT &amp; Note-Taking Practice</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6282584" y="1148219"/>
            <a:ext cx="5720219" cy="4576175"/>
          </a:xfrm>
          <a:prstGeom prst="rect">
            <a:avLst/>
          </a:prstGeom>
        </p:spPr>
      </p:pic>
    </p:spTree>
    <p:extLst>
      <p:ext uri="{BB962C8B-B14F-4D97-AF65-F5344CB8AC3E}">
        <p14:creationId xmlns:p14="http://schemas.microsoft.com/office/powerpoint/2010/main" val="3849607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301"/>
            <a:ext cx="10515600" cy="863600"/>
          </a:xfrm>
        </p:spPr>
        <p:txBody>
          <a:bodyPr>
            <a:normAutofit/>
          </a:bodyPr>
          <a:lstStyle/>
          <a:p>
            <a:pPr algn="ctr"/>
            <a:r>
              <a:rPr lang="en-US" b="1" u="sng" dirty="0" smtClean="0">
                <a:latin typeface="Bernard MT Condensed" panose="02050806060905020404" pitchFamily="18" charset="0"/>
              </a:rPr>
              <a:t>Conspiracy Theory Assignment</a:t>
            </a:r>
            <a:endParaRPr lang="en-US" b="1" u="sng" dirty="0">
              <a:latin typeface="Bernard MT Condensed" panose="02050806060905020404" pitchFamily="18" charset="0"/>
            </a:endParaRPr>
          </a:p>
        </p:txBody>
      </p:sp>
      <p:sp>
        <p:nvSpPr>
          <p:cNvPr id="3" name="Content Placeholder 2"/>
          <p:cNvSpPr>
            <a:spLocks noGrp="1"/>
          </p:cNvSpPr>
          <p:nvPr>
            <p:ph idx="1"/>
          </p:nvPr>
        </p:nvSpPr>
        <p:spPr>
          <a:xfrm>
            <a:off x="317500" y="977900"/>
            <a:ext cx="11404600" cy="5727700"/>
          </a:xfrm>
        </p:spPr>
        <p:txBody>
          <a:bodyPr>
            <a:normAutofit lnSpcReduction="10000"/>
          </a:bodyPr>
          <a:lstStyle/>
          <a:p>
            <a:r>
              <a:rPr lang="en-US" sz="3300" dirty="0" smtClean="0">
                <a:latin typeface="KTF-Roadstar" panose="02000500000000020000" pitchFamily="2" charset="0"/>
              </a:rPr>
              <a:t>For </a:t>
            </a:r>
            <a:r>
              <a:rPr lang="en-US" sz="3300" dirty="0">
                <a:latin typeface="KTF-Roadstar" panose="02000500000000020000" pitchFamily="2" charset="0"/>
              </a:rPr>
              <a:t>your assignment, you will research a well-known conspiracy theory and decide what you believe. This will be a position paper, trying to convince the reader (me) of your idea. Your paper will require research into both sides of the argument, which must be cited at the end of the assignment. To write a position paper, you must not only convince the reader why you are right, but also say why the other side is wrong. Don't forget to refute the argument from the other side.</a:t>
            </a:r>
            <a:br>
              <a:rPr lang="en-US" sz="3300" dirty="0">
                <a:latin typeface="KTF-Roadstar" panose="02000500000000020000" pitchFamily="2" charset="0"/>
              </a:rPr>
            </a:br>
            <a:r>
              <a:rPr lang="en-US" sz="3300" dirty="0">
                <a:latin typeface="KTF-Roadstar" panose="02000500000000020000" pitchFamily="2" charset="0"/>
              </a:rPr>
              <a:t/>
            </a:r>
            <a:br>
              <a:rPr lang="en-US" sz="3300" dirty="0">
                <a:latin typeface="KTF-Roadstar" panose="02000500000000020000" pitchFamily="2" charset="0"/>
              </a:rPr>
            </a:br>
            <a:r>
              <a:rPr lang="en-US" sz="3300" dirty="0">
                <a:latin typeface="KTF-Roadstar" panose="02000500000000020000" pitchFamily="2" charset="0"/>
              </a:rPr>
              <a:t>Conspiracies to choose </a:t>
            </a:r>
            <a:r>
              <a:rPr lang="en-US" sz="3300" dirty="0" smtClean="0">
                <a:latin typeface="KTF-Roadstar" panose="02000500000000020000" pitchFamily="2" charset="0"/>
              </a:rPr>
              <a:t>from:</a:t>
            </a:r>
          </a:p>
          <a:p>
            <a:pPr lvl="1"/>
            <a:r>
              <a:rPr lang="en-US" sz="2900" dirty="0" smtClean="0">
                <a:latin typeface="KTF-Roadstar" panose="02000500000000020000" pitchFamily="2" charset="0"/>
              </a:rPr>
              <a:t>The </a:t>
            </a:r>
            <a:r>
              <a:rPr lang="en-US" sz="2900" dirty="0">
                <a:latin typeface="KTF-Roadstar" panose="02000500000000020000" pitchFamily="2" charset="0"/>
              </a:rPr>
              <a:t>JFK </a:t>
            </a:r>
            <a:r>
              <a:rPr lang="en-US" sz="2900" dirty="0" smtClean="0">
                <a:latin typeface="KTF-Roadstar" panose="02000500000000020000" pitchFamily="2" charset="0"/>
              </a:rPr>
              <a:t>assassination</a:t>
            </a:r>
            <a:endParaRPr lang="en-US" sz="2900" dirty="0">
              <a:latin typeface="KTF-Roadstar" panose="02000500000000020000" pitchFamily="2" charset="0"/>
            </a:endParaRPr>
          </a:p>
          <a:p>
            <a:pPr lvl="1"/>
            <a:r>
              <a:rPr lang="en-US" sz="2900" dirty="0" smtClean="0">
                <a:latin typeface="KTF-Roadstar" panose="02000500000000020000" pitchFamily="2" charset="0"/>
              </a:rPr>
              <a:t>The </a:t>
            </a:r>
            <a:r>
              <a:rPr lang="en-US" sz="2900" dirty="0">
                <a:latin typeface="KTF-Roadstar" panose="02000500000000020000" pitchFamily="2" charset="0"/>
              </a:rPr>
              <a:t>Moon </a:t>
            </a:r>
            <a:r>
              <a:rPr lang="en-US" sz="2900" dirty="0" smtClean="0">
                <a:latin typeface="KTF-Roadstar" panose="02000500000000020000" pitchFamily="2" charset="0"/>
              </a:rPr>
              <a:t>landing</a:t>
            </a:r>
          </a:p>
          <a:p>
            <a:pPr lvl="1"/>
            <a:r>
              <a:rPr lang="en-US" sz="2900" dirty="0" smtClean="0">
                <a:latin typeface="KTF-Roadstar" panose="02000500000000020000" pitchFamily="2" charset="0"/>
              </a:rPr>
              <a:t>Sinking of the </a:t>
            </a:r>
            <a:r>
              <a:rPr lang="en-US" sz="2900" i="1" dirty="0" smtClean="0">
                <a:latin typeface="KTF-Roadstar" panose="02000500000000020000" pitchFamily="2" charset="0"/>
              </a:rPr>
              <a:t>USS Maine</a:t>
            </a:r>
            <a:endParaRPr lang="en-US" sz="2900" i="1" dirty="0">
              <a:latin typeface="KTF-Roadstar" panose="02000500000000020000" pitchFamily="2" charset="0"/>
            </a:endParaRPr>
          </a:p>
          <a:p>
            <a:endParaRPr lang="en-US" dirty="0"/>
          </a:p>
        </p:txBody>
      </p:sp>
    </p:spTree>
    <p:extLst>
      <p:ext uri="{BB962C8B-B14F-4D97-AF65-F5344CB8AC3E}">
        <p14:creationId xmlns:p14="http://schemas.microsoft.com/office/powerpoint/2010/main" val="1223968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Wednesday,  March 15</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6557376"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r>
              <a:rPr lang="en-US" sz="2800" b="1" dirty="0">
                <a:latin typeface="KTF-Roadstar" panose="02000500000000020000" pitchFamily="2" charset="0"/>
              </a:rPr>
              <a:t> </a:t>
            </a:r>
            <a:r>
              <a:rPr lang="en-US" sz="2800" b="1" dirty="0" smtClean="0">
                <a:latin typeface="KTF-Roadstar" panose="02000500000000020000" pitchFamily="2" charset="0"/>
              </a:rPr>
              <a:t>– Tomorrow!!!</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smtClean="0">
                <a:latin typeface="KTF-Roadstar" panose="02000500000000020000" pitchFamily="2" charset="0"/>
              </a:rPr>
              <a:t>Kountry</a:t>
            </a:r>
            <a:r>
              <a:rPr lang="en-US" sz="2800" b="1" dirty="0" smtClean="0">
                <a:latin typeface="KTF-Roadstar" panose="02000500000000020000" pitchFamily="2" charset="0"/>
              </a:rPr>
              <a:t> – more info coming</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First Proficiency Exam – Tues 3/21</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Finish Enrichment / Redemption and turn in!!!!!</a:t>
            </a:r>
          </a:p>
          <a:p>
            <a:pPr marL="914400" lvl="3">
              <a:spcBef>
                <a:spcPts val="0"/>
              </a:spcBef>
              <a:spcAft>
                <a:spcPts val="0"/>
              </a:spcAft>
            </a:pPr>
            <a:r>
              <a:rPr lang="en-US" sz="2800" b="1" dirty="0" smtClean="0">
                <a:solidFill>
                  <a:srgbClr val="002060"/>
                </a:solidFill>
                <a:latin typeface="KTF-Roadstar" panose="02000500000000020000" pitchFamily="2" charset="0"/>
              </a:rPr>
              <a:t>Civil Rights Movement Introduction</a:t>
            </a:r>
          </a:p>
          <a:p>
            <a:pPr marL="914400" lvl="3">
              <a:spcBef>
                <a:spcPts val="0"/>
              </a:spcBef>
              <a:spcAft>
                <a:spcPts val="0"/>
              </a:spcAft>
            </a:pPr>
            <a:r>
              <a:rPr lang="en-US" sz="2800" b="1" dirty="0" smtClean="0">
                <a:solidFill>
                  <a:srgbClr val="002060"/>
                </a:solidFill>
                <a:latin typeface="KTF-Roadstar" panose="02000500000000020000" pitchFamily="2" charset="0"/>
              </a:rPr>
              <a:t>Civil Rights Projects Begin</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776188" y="1236334"/>
            <a:ext cx="5245499" cy="3749025"/>
          </a:xfrm>
          <a:prstGeom prst="rect">
            <a:avLst/>
          </a:prstGeom>
        </p:spPr>
      </p:pic>
    </p:spTree>
    <p:extLst>
      <p:ext uri="{BB962C8B-B14F-4D97-AF65-F5344CB8AC3E}">
        <p14:creationId xmlns:p14="http://schemas.microsoft.com/office/powerpoint/2010/main" val="1543014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Friday, March 17</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6557376"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Boys Sweet 16</a:t>
            </a:r>
            <a:r>
              <a:rPr lang="en-US" sz="2800" b="1" dirty="0">
                <a:latin typeface="KTF-Roadstar" panose="02000500000000020000" pitchFamily="2" charset="0"/>
              </a:rPr>
              <a:t> </a:t>
            </a:r>
            <a:r>
              <a:rPr lang="en-US" sz="2800" b="1" dirty="0" smtClean="0">
                <a:latin typeface="KTF-Roadstar" panose="02000500000000020000" pitchFamily="2" charset="0"/>
              </a:rPr>
              <a:t>– Tonight</a:t>
            </a:r>
          </a:p>
          <a:p>
            <a:pPr marL="530352" lvl="1" indent="365760">
              <a:spcBef>
                <a:spcPts val="0"/>
              </a:spcBef>
              <a:spcAft>
                <a:spcPts val="0"/>
              </a:spcAft>
            </a:pPr>
            <a:r>
              <a:rPr lang="en-US" sz="2800" b="1" dirty="0" smtClean="0">
                <a:solidFill>
                  <a:schemeClr val="tx1"/>
                </a:solidFill>
                <a:latin typeface="KTF-Roadstar" panose="02000500000000020000" pitchFamily="2" charset="0"/>
              </a:rPr>
              <a:t>Bus $10</a:t>
            </a: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smtClean="0">
                <a:latin typeface="KTF-Roadstar" panose="02000500000000020000" pitchFamily="2" charset="0"/>
              </a:rPr>
              <a:t>Kountry</a:t>
            </a:r>
            <a:r>
              <a:rPr lang="en-US" sz="2800" b="1" dirty="0" smtClean="0">
                <a:latin typeface="KTF-Roadstar" panose="02000500000000020000" pitchFamily="2" charset="0"/>
              </a:rPr>
              <a:t> – more info coming</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First Proficiency Exam – Tues 3/21</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Civil Rights Projects Begin</a:t>
            </a:r>
          </a:p>
          <a:p>
            <a:pPr marL="914400" lvl="3">
              <a:spcBef>
                <a:spcPts val="0"/>
              </a:spcBef>
              <a:spcAft>
                <a:spcPts val="0"/>
              </a:spcAft>
            </a:pPr>
            <a:r>
              <a:rPr lang="en-US" sz="2800" b="1" dirty="0" smtClean="0">
                <a:solidFill>
                  <a:srgbClr val="002060"/>
                </a:solidFill>
                <a:latin typeface="KTF-Roadstar" panose="02000500000000020000" pitchFamily="2" charset="0"/>
              </a:rPr>
              <a:t>Stay on Task!!!</a:t>
            </a:r>
          </a:p>
          <a:p>
            <a:pPr marL="914400" lvl="3">
              <a:spcBef>
                <a:spcPts val="0"/>
              </a:spcBef>
              <a:spcAft>
                <a:spcPts val="0"/>
              </a:spcAft>
            </a:pPr>
            <a:r>
              <a:rPr lang="en-US" sz="2800" b="1" dirty="0" smtClean="0">
                <a:solidFill>
                  <a:srgbClr val="002060"/>
                </a:solidFill>
                <a:latin typeface="KTF-Roadstar" panose="02000500000000020000" pitchFamily="2" charset="0"/>
              </a:rPr>
              <a:t>I want to see a work product by the end of the period</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6294263" y="531622"/>
            <a:ext cx="5746165" cy="4854569"/>
          </a:xfrm>
          <a:prstGeom prst="rect">
            <a:avLst/>
          </a:prstGeom>
        </p:spPr>
      </p:pic>
    </p:spTree>
    <p:extLst>
      <p:ext uri="{BB962C8B-B14F-4D97-AF65-F5344CB8AC3E}">
        <p14:creationId xmlns:p14="http://schemas.microsoft.com/office/powerpoint/2010/main" val="30618443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Monday, March 20</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7033364"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Baseball / Softball</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smtClean="0">
                <a:latin typeface="KTF-Roadstar" panose="02000500000000020000" pitchFamily="2" charset="0"/>
              </a:rPr>
              <a:t>Kountry</a:t>
            </a:r>
            <a:r>
              <a:rPr lang="en-US" sz="2800" b="1" dirty="0" smtClean="0">
                <a:latin typeface="KTF-Roadstar" panose="02000500000000020000" pitchFamily="2" charset="0"/>
              </a:rPr>
              <a:t> – more info coming</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First Proficiency Exam – Thurs 3/23</a:t>
            </a: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Civil Rights Projects Continue</a:t>
            </a:r>
          </a:p>
          <a:p>
            <a:pPr marL="914400" lvl="3">
              <a:spcBef>
                <a:spcPts val="0"/>
              </a:spcBef>
              <a:spcAft>
                <a:spcPts val="0"/>
              </a:spcAft>
            </a:pPr>
            <a:r>
              <a:rPr lang="en-US" sz="2800" b="1" dirty="0" smtClean="0">
                <a:solidFill>
                  <a:srgbClr val="002060"/>
                </a:solidFill>
                <a:latin typeface="KTF-Roadstar" panose="02000500000000020000" pitchFamily="2" charset="0"/>
              </a:rPr>
              <a:t>Stay on Task!!!</a:t>
            </a:r>
          </a:p>
          <a:p>
            <a:pPr marL="914400" lvl="3">
              <a:spcBef>
                <a:spcPts val="0"/>
              </a:spcBef>
              <a:spcAft>
                <a:spcPts val="0"/>
              </a:spcAft>
            </a:pPr>
            <a:r>
              <a:rPr lang="en-US" sz="2800" b="1" dirty="0" smtClean="0">
                <a:solidFill>
                  <a:srgbClr val="002060"/>
                </a:solidFill>
                <a:latin typeface="KTF-Roadstar" panose="02000500000000020000" pitchFamily="2" charset="0"/>
              </a:rPr>
              <a:t>You should be working on both the presentation and the demonstration today</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963687" y="1715347"/>
            <a:ext cx="4943243" cy="2743919"/>
          </a:xfrm>
          <a:prstGeom prst="rect">
            <a:avLst/>
          </a:prstGeom>
        </p:spPr>
      </p:pic>
    </p:spTree>
    <p:extLst>
      <p:ext uri="{BB962C8B-B14F-4D97-AF65-F5344CB8AC3E}">
        <p14:creationId xmlns:p14="http://schemas.microsoft.com/office/powerpoint/2010/main" val="1208754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a:t>
            </a:r>
            <a:r>
              <a:rPr lang="en-US" sz="4800" b="1" u="sng" dirty="0" smtClean="0">
                <a:latin typeface="EA Font v1.5 by Ghettoshark" panose="02000000000000000000" pitchFamily="2" charset="0"/>
              </a:rPr>
              <a:t>March </a:t>
            </a:r>
            <a:r>
              <a:rPr lang="en-US" sz="4800" b="1" u="sng" dirty="0" smtClean="0">
                <a:latin typeface="EA Font v1.5 by Ghettoshark" panose="02000000000000000000" pitchFamily="2" charset="0"/>
              </a:rPr>
              <a:t>21</a:t>
            </a:r>
            <a:r>
              <a:rPr lang="en-US" sz="4800" b="1" u="sng" baseline="30000" dirty="0" smtClean="0">
                <a:latin typeface="EA Font v1.5 by Ghettoshark" panose="02000000000000000000" pitchFamily="2" charset="0"/>
              </a:rPr>
              <a:t>st</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8" y="772873"/>
            <a:ext cx="6469693"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KTF-Roadstar" panose="02000500000000020000" pitchFamily="2" charset="0"/>
              </a:rPr>
              <a:t>Sporting News:</a:t>
            </a:r>
          </a:p>
          <a:p>
            <a:pPr marL="530352" lvl="1" indent="365760">
              <a:spcBef>
                <a:spcPts val="0"/>
              </a:spcBef>
              <a:spcAft>
                <a:spcPts val="0"/>
              </a:spcAft>
            </a:pPr>
            <a:r>
              <a:rPr lang="en-US" sz="2800" b="1" dirty="0" smtClean="0">
                <a:latin typeface="KTF-Roadstar" panose="02000500000000020000" pitchFamily="2" charset="0"/>
              </a:rPr>
              <a:t>Baseball / </a:t>
            </a:r>
            <a:r>
              <a:rPr lang="en-US" sz="2800" b="1" dirty="0" smtClean="0">
                <a:latin typeface="KTF-Roadstar" panose="02000500000000020000" pitchFamily="2" charset="0"/>
              </a:rPr>
              <a:t>Softball this week</a:t>
            </a:r>
            <a:endParaRPr lang="en-US" sz="2800" b="1" dirty="0" smtClean="0">
              <a:solidFill>
                <a:schemeClr val="tx1"/>
              </a:solidFill>
              <a:latin typeface="KTF-Roadstar" panose="02000500000000020000" pitchFamily="2" charset="0"/>
            </a:endParaRPr>
          </a:p>
          <a:p>
            <a:pPr marL="73152" indent="365760">
              <a:spcBef>
                <a:spcPts val="0"/>
              </a:spcBef>
              <a:spcAft>
                <a:spcPts val="0"/>
              </a:spcAft>
            </a:pPr>
            <a:r>
              <a:rPr lang="en-US" sz="3200" b="1" u="sng" dirty="0" smtClean="0">
                <a:solidFill>
                  <a:schemeClr val="tx1"/>
                </a:solidFill>
                <a:latin typeface="KTF-Roadstar" panose="02000500000000020000" pitchFamily="2" charset="0"/>
              </a:rPr>
              <a:t>Senior Announcements:</a:t>
            </a:r>
          </a:p>
          <a:p>
            <a:pPr marL="530352" lvl="1" indent="365760">
              <a:spcBef>
                <a:spcPts val="0"/>
              </a:spcBef>
            </a:pPr>
            <a:r>
              <a:rPr lang="en-US" sz="2800" b="1" dirty="0">
                <a:latin typeface="KTF-Roadstar" panose="02000500000000020000" pitchFamily="2" charset="0"/>
              </a:rPr>
              <a:t>3/27 Kart </a:t>
            </a:r>
            <a:r>
              <a:rPr lang="en-US" sz="2800" b="1" dirty="0" err="1" smtClean="0">
                <a:latin typeface="KTF-Roadstar" panose="02000500000000020000" pitchFamily="2" charset="0"/>
              </a:rPr>
              <a:t>Kountry</a:t>
            </a:r>
            <a:r>
              <a:rPr lang="en-US" sz="2800" b="1" dirty="0" smtClean="0">
                <a:latin typeface="KTF-Roadstar" panose="02000500000000020000" pitchFamily="2" charset="0"/>
              </a:rPr>
              <a:t> – more info </a:t>
            </a:r>
            <a:r>
              <a:rPr lang="en-US" sz="2800" b="1" dirty="0">
                <a:latin typeface="KTF-Roadstar" panose="02000500000000020000" pitchFamily="2" charset="0"/>
              </a:rPr>
              <a:t>	</a:t>
            </a:r>
            <a:r>
              <a:rPr lang="en-US" sz="2800" b="1" dirty="0" smtClean="0">
                <a:latin typeface="KTF-Roadstar" panose="02000500000000020000" pitchFamily="2" charset="0"/>
              </a:rPr>
              <a:t>coming</a:t>
            </a:r>
            <a:endParaRPr lang="en-US" sz="2800" b="1" dirty="0">
              <a:latin typeface="KTF-Roadstar" panose="02000500000000020000" pitchFamily="2" charset="0"/>
            </a:endParaRPr>
          </a:p>
          <a:p>
            <a:pPr marL="0" indent="365760">
              <a:lnSpc>
                <a:spcPct val="100000"/>
              </a:lnSpc>
              <a:spcBef>
                <a:spcPts val="0"/>
              </a:spcBef>
              <a:spcAft>
                <a:spcPts val="0"/>
              </a:spcAft>
            </a:pPr>
            <a:r>
              <a:rPr lang="en-US" sz="3200" b="1" u="sng" dirty="0" smtClean="0">
                <a:solidFill>
                  <a:schemeClr val="tx1"/>
                </a:solidFill>
                <a:latin typeface="KTF-Roadstar" panose="02000500000000020000" pitchFamily="2" charset="0"/>
              </a:rPr>
              <a:t>Class </a:t>
            </a:r>
            <a:r>
              <a:rPr lang="en-US" sz="3200" b="1" u="sng" dirty="0">
                <a:solidFill>
                  <a:schemeClr val="tx1"/>
                </a:solidFill>
                <a:latin typeface="KTF-Roadstar" panose="02000500000000020000" pitchFamily="2" charset="0"/>
              </a:rPr>
              <a:t>Announcements:</a:t>
            </a:r>
          </a:p>
          <a:p>
            <a:pPr marL="530352" lvl="1" indent="365760">
              <a:lnSpc>
                <a:spcPct val="100000"/>
              </a:lnSpc>
              <a:spcBef>
                <a:spcPts val="0"/>
              </a:spcBef>
            </a:pPr>
            <a:r>
              <a:rPr lang="en-US" sz="2800" b="1" dirty="0" smtClean="0">
                <a:latin typeface="KTF-Roadstar" panose="02000500000000020000" pitchFamily="2" charset="0"/>
              </a:rPr>
              <a:t>First Proficiency Exam – </a:t>
            </a:r>
            <a:r>
              <a:rPr lang="en-US" sz="2800" b="1" dirty="0" smtClean="0">
                <a:latin typeface="KTF-Roadstar" panose="02000500000000020000" pitchFamily="2" charset="0"/>
              </a:rPr>
              <a:t>Fri 3/24</a:t>
            </a:r>
          </a:p>
          <a:p>
            <a:pPr marL="530352" lvl="1" indent="365760">
              <a:lnSpc>
                <a:spcPct val="100000"/>
              </a:lnSpc>
              <a:spcBef>
                <a:spcPts val="0"/>
              </a:spcBef>
            </a:pPr>
            <a:r>
              <a:rPr lang="en-US" sz="2800" b="1" dirty="0" smtClean="0">
                <a:latin typeface="KTF-Roadstar" panose="02000500000000020000" pitchFamily="2" charset="0"/>
              </a:rPr>
              <a:t>Study Guide Due Friday</a:t>
            </a:r>
            <a:endParaRPr lang="en-US" sz="2800" b="1" dirty="0" smtClean="0">
              <a:latin typeface="KTF-Roadstar" panose="02000500000000020000" pitchFamily="2" charset="0"/>
            </a:endParaRPr>
          </a:p>
          <a:p>
            <a:pPr marL="73152" indent="365760">
              <a:lnSpc>
                <a:spcPct val="100000"/>
              </a:lnSpc>
              <a:spcBef>
                <a:spcPts val="0"/>
              </a:spcBef>
            </a:pPr>
            <a:r>
              <a:rPr lang="en-US" sz="3600" b="1" u="sng" dirty="0" smtClean="0">
                <a:solidFill>
                  <a:schemeClr val="tx1"/>
                </a:solidFill>
                <a:latin typeface="KTF-Roadstar" panose="02000500000000020000" pitchFamily="2" charset="0"/>
              </a:rPr>
              <a:t>Agenda</a:t>
            </a:r>
            <a:r>
              <a:rPr lang="en-US" sz="3200" b="1" u="sng" dirty="0" smtClean="0">
                <a:solidFill>
                  <a:schemeClr val="tx1"/>
                </a:solidFill>
                <a:latin typeface="KTF-Roadstar" panose="02000500000000020000" pitchFamily="2" charset="0"/>
              </a:rPr>
              <a:t>:</a:t>
            </a:r>
          </a:p>
          <a:p>
            <a:pPr marL="914400" lvl="3">
              <a:spcBef>
                <a:spcPts val="0"/>
              </a:spcBef>
              <a:spcAft>
                <a:spcPts val="0"/>
              </a:spcAft>
            </a:pPr>
            <a:r>
              <a:rPr lang="en-US" sz="2800" b="1" dirty="0" smtClean="0">
                <a:solidFill>
                  <a:srgbClr val="002060"/>
                </a:solidFill>
                <a:latin typeface="KTF-Roadstar" panose="02000500000000020000" pitchFamily="2" charset="0"/>
              </a:rPr>
              <a:t>Civil Rights Projects Continue</a:t>
            </a:r>
          </a:p>
          <a:p>
            <a:pPr marL="914400" lvl="3">
              <a:spcBef>
                <a:spcPts val="0"/>
              </a:spcBef>
              <a:spcAft>
                <a:spcPts val="0"/>
              </a:spcAft>
            </a:pPr>
            <a:r>
              <a:rPr lang="en-US" sz="2800" b="1" dirty="0" smtClean="0">
                <a:solidFill>
                  <a:srgbClr val="002060"/>
                </a:solidFill>
                <a:latin typeface="KTF-Roadstar" panose="02000500000000020000" pitchFamily="2" charset="0"/>
              </a:rPr>
              <a:t>Stay on Task!!!</a:t>
            </a:r>
          </a:p>
          <a:p>
            <a:pPr marL="914400" lvl="3">
              <a:spcBef>
                <a:spcPts val="0"/>
              </a:spcBef>
              <a:spcAft>
                <a:spcPts val="0"/>
              </a:spcAft>
            </a:pPr>
            <a:r>
              <a:rPr lang="en-US" sz="2800" b="1" dirty="0" smtClean="0">
                <a:solidFill>
                  <a:srgbClr val="002060"/>
                </a:solidFill>
                <a:latin typeface="KTF-Roadstar" panose="02000500000000020000" pitchFamily="2" charset="0"/>
              </a:rPr>
              <a:t>You should be working on both the presentation and the demonstration today</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225437" y="910659"/>
            <a:ext cx="5681494" cy="4225012"/>
          </a:xfrm>
          <a:prstGeom prst="rect">
            <a:avLst/>
          </a:prstGeom>
        </p:spPr>
      </p:pic>
    </p:spTree>
    <p:extLst>
      <p:ext uri="{BB962C8B-B14F-4D97-AF65-F5344CB8AC3E}">
        <p14:creationId xmlns:p14="http://schemas.microsoft.com/office/powerpoint/2010/main" val="20623923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u="sng" dirty="0" smtClean="0">
                <a:latin typeface="Bauhaus 93" panose="04030905020B02020C02" pitchFamily="82" charset="0"/>
              </a:rPr>
              <a:t>Your Presentation</a:t>
            </a:r>
            <a:endParaRPr lang="en-US" sz="7200" b="1" u="sng" dirty="0">
              <a:latin typeface="Bauhaus 93" panose="04030905020B02020C02" pitchFamily="82" charset="0"/>
            </a:endParaRPr>
          </a:p>
        </p:txBody>
      </p:sp>
      <p:sp>
        <p:nvSpPr>
          <p:cNvPr id="3" name="Content Placeholder 2"/>
          <p:cNvSpPr>
            <a:spLocks noGrp="1"/>
          </p:cNvSpPr>
          <p:nvPr>
            <p:ph idx="1"/>
          </p:nvPr>
        </p:nvSpPr>
        <p:spPr>
          <a:xfrm>
            <a:off x="838200" y="1690688"/>
            <a:ext cx="10515600" cy="4486275"/>
          </a:xfrm>
        </p:spPr>
        <p:txBody>
          <a:bodyPr>
            <a:noAutofit/>
          </a:bodyPr>
          <a:lstStyle/>
          <a:p>
            <a:r>
              <a:rPr lang="en-US" sz="5400" dirty="0" smtClean="0">
                <a:latin typeface="Gloucester MT Extra Condensed" panose="02030808020601010101" pitchFamily="18" charset="0"/>
              </a:rPr>
              <a:t>Is it mainly visuals and titles only?</a:t>
            </a:r>
          </a:p>
          <a:p>
            <a:r>
              <a:rPr lang="en-US" sz="5400" dirty="0" smtClean="0">
                <a:latin typeface="Gloucester MT Extra Condensed" panose="02030808020601010101" pitchFamily="18" charset="0"/>
              </a:rPr>
              <a:t>Does it cover all the main points on your handouts?</a:t>
            </a:r>
          </a:p>
          <a:p>
            <a:r>
              <a:rPr lang="en-US" sz="5400" dirty="0" smtClean="0">
                <a:latin typeface="Gloucester MT Extra Condensed" panose="02030808020601010101" pitchFamily="18" charset="0"/>
              </a:rPr>
              <a:t>Does everyone have a part? Is everyone holding up to their part?</a:t>
            </a:r>
          </a:p>
          <a:p>
            <a:r>
              <a:rPr lang="en-US" sz="5400" dirty="0" smtClean="0">
                <a:latin typeface="Gloucester MT Extra Condensed" panose="02030808020601010101" pitchFamily="18" charset="0"/>
              </a:rPr>
              <a:t>What about STEP 2? What do you need from Coach </a:t>
            </a:r>
            <a:r>
              <a:rPr lang="en-US" sz="5400" dirty="0" err="1" smtClean="0">
                <a:latin typeface="Gloucester MT Extra Condensed" panose="02030808020601010101" pitchFamily="18" charset="0"/>
              </a:rPr>
              <a:t>Abell</a:t>
            </a:r>
            <a:r>
              <a:rPr lang="en-US" sz="5400" dirty="0" smtClean="0">
                <a:latin typeface="Gloucester MT Extra Condensed" panose="02030808020601010101" pitchFamily="18" charset="0"/>
              </a:rPr>
              <a:t>?</a:t>
            </a:r>
            <a:endParaRPr lang="en-US" sz="5400" dirty="0">
              <a:latin typeface="Gloucester MT Extra Condensed" panose="02030808020601010101" pitchFamily="18" charset="0"/>
            </a:endParaRPr>
          </a:p>
        </p:txBody>
      </p:sp>
    </p:spTree>
    <p:extLst>
      <p:ext uri="{BB962C8B-B14F-4D97-AF65-F5344CB8AC3E}">
        <p14:creationId xmlns:p14="http://schemas.microsoft.com/office/powerpoint/2010/main" val="363385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Monday,  February 20</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457200" y="910659"/>
            <a:ext cx="6796007"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Girls/Boys Districts</a:t>
            </a: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latin typeface="Politik" panose="02000500000000000000" pitchFamily="2" charset="0"/>
              </a:rPr>
              <a:t>House of Boom</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TODAY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Friday</a:t>
            </a:r>
            <a:endParaRPr lang="en-US" sz="2800" b="1" dirty="0" smtClean="0">
              <a:solidFill>
                <a:schemeClr val="tx1"/>
              </a:solidFill>
              <a:latin typeface="Politik" panose="02000500000000000000" pitchFamily="2" charset="0"/>
            </a:endParaRP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LT, Vocab &amp; Journal</a:t>
            </a:r>
          </a:p>
          <a:p>
            <a:pPr marL="914400" lvl="3">
              <a:spcBef>
                <a:spcPts val="0"/>
              </a:spcBef>
              <a:spcAft>
                <a:spcPts val="0"/>
              </a:spcAft>
            </a:pPr>
            <a:r>
              <a:rPr lang="en-US" sz="2800" b="1" dirty="0" smtClean="0">
                <a:solidFill>
                  <a:srgbClr val="002060"/>
                </a:solidFill>
                <a:latin typeface="Politik" panose="02000500000000000000" pitchFamily="2" charset="0"/>
              </a:rPr>
              <a:t>Quick Lecture &amp; Notes (9 </a:t>
            </a:r>
            <a:r>
              <a:rPr lang="en-US" sz="2800" b="1" dirty="0" err="1" smtClean="0">
                <a:solidFill>
                  <a:srgbClr val="002060"/>
                </a:solidFill>
                <a:latin typeface="Politik" panose="02000500000000000000" pitchFamily="2" charset="0"/>
              </a:rPr>
              <a:t>mins</a:t>
            </a:r>
            <a:r>
              <a:rPr lang="en-US" sz="2800" b="1" dirty="0" smtClean="0">
                <a:solidFill>
                  <a:srgbClr val="002060"/>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Mapping Activity</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6428527" y="1301597"/>
            <a:ext cx="5608985" cy="3871652"/>
          </a:xfrm>
          <a:prstGeom prst="rect">
            <a:avLst/>
          </a:prstGeom>
        </p:spPr>
      </p:pic>
    </p:spTree>
    <p:extLst>
      <p:ext uri="{BB962C8B-B14F-4D97-AF65-F5344CB8AC3E}">
        <p14:creationId xmlns:p14="http://schemas.microsoft.com/office/powerpoint/2010/main" val="292437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Tuesday,  February 21</a:t>
            </a:r>
            <a:r>
              <a:rPr lang="en-US" sz="4800" b="1" u="sng" baseline="30000" dirty="0" smtClean="0">
                <a:latin typeface="EA Font v1.5 by Ghettoshark" panose="02000000000000000000" pitchFamily="2" charset="0"/>
              </a:rPr>
              <a:t>st</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457200" y="910659"/>
            <a:ext cx="6796007"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Girls/Boys Districts</a:t>
            </a: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latin typeface="Politik" panose="02000500000000000000" pitchFamily="2" charset="0"/>
              </a:rPr>
              <a:t>House of Boom</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TODAY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Friday</a:t>
            </a:r>
          </a:p>
          <a:p>
            <a:pPr marL="530352" lvl="1" indent="365760">
              <a:lnSpc>
                <a:spcPct val="100000"/>
              </a:lnSpc>
              <a:spcBef>
                <a:spcPts val="0"/>
              </a:spcBef>
            </a:pPr>
            <a:r>
              <a:rPr lang="en-US" sz="2800" b="1" dirty="0" smtClean="0">
                <a:solidFill>
                  <a:schemeClr val="tx1"/>
                </a:solidFill>
                <a:latin typeface="Politik" panose="02000500000000000000" pitchFamily="2" charset="0"/>
              </a:rPr>
              <a:t>Bring Headphones tomorrow</a:t>
            </a: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LT, Vocab &amp; Journal</a:t>
            </a:r>
          </a:p>
          <a:p>
            <a:pPr marL="914400" lvl="3">
              <a:spcBef>
                <a:spcPts val="0"/>
              </a:spcBef>
              <a:spcAft>
                <a:spcPts val="0"/>
              </a:spcAft>
            </a:pPr>
            <a:r>
              <a:rPr lang="en-US" sz="2800" b="1" dirty="0" smtClean="0">
                <a:solidFill>
                  <a:srgbClr val="002060"/>
                </a:solidFill>
                <a:latin typeface="Politik" panose="02000500000000000000" pitchFamily="2" charset="0"/>
              </a:rPr>
              <a:t>Quick Lecture &amp; Notes (12 </a:t>
            </a:r>
            <a:r>
              <a:rPr lang="en-US" sz="2800" b="1" dirty="0" err="1" smtClean="0">
                <a:solidFill>
                  <a:srgbClr val="002060"/>
                </a:solidFill>
                <a:latin typeface="Politik" panose="02000500000000000000" pitchFamily="2" charset="0"/>
              </a:rPr>
              <a:t>mins</a:t>
            </a:r>
            <a:r>
              <a:rPr lang="en-US" sz="2800" b="1" dirty="0" smtClean="0">
                <a:solidFill>
                  <a:srgbClr val="002060"/>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Berlin Airlift Activity</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7012291" y="999342"/>
            <a:ext cx="4311238" cy="5548602"/>
          </a:xfrm>
          <a:prstGeom prst="rect">
            <a:avLst/>
          </a:prstGeom>
        </p:spPr>
      </p:pic>
    </p:spTree>
    <p:extLst>
      <p:ext uri="{BB962C8B-B14F-4D97-AF65-F5344CB8AC3E}">
        <p14:creationId xmlns:p14="http://schemas.microsoft.com/office/powerpoint/2010/main" val="3053883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Wednesday,  February 22</a:t>
            </a:r>
            <a:r>
              <a:rPr lang="en-US" sz="4800" b="1" u="sng" baseline="30000" dirty="0" smtClean="0">
                <a:latin typeface="EA Font v1.5 by Ghettoshark" panose="02000000000000000000" pitchFamily="2" charset="0"/>
              </a:rPr>
              <a:t>nd</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457200" y="910659"/>
            <a:ext cx="6796007"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Congrats Girls </a:t>
            </a:r>
            <a:r>
              <a:rPr lang="en-US" sz="2800" b="1" dirty="0" err="1" smtClean="0">
                <a:solidFill>
                  <a:schemeClr val="tx1"/>
                </a:solidFill>
                <a:latin typeface="Politik" panose="02000500000000000000" pitchFamily="2" charset="0"/>
              </a:rPr>
              <a:t>Bball</a:t>
            </a:r>
            <a:r>
              <a:rPr lang="en-US" sz="2800" b="1" dirty="0" smtClean="0">
                <a:solidFill>
                  <a:schemeClr val="tx1"/>
                </a:solidFill>
                <a:latin typeface="Politik" panose="02000500000000000000" pitchFamily="2" charset="0"/>
              </a:rPr>
              <a:t> on Season!!!</a:t>
            </a:r>
          </a:p>
          <a:p>
            <a:pPr marL="530352" lvl="1" indent="365760">
              <a:spcBef>
                <a:spcPts val="0"/>
              </a:spcBef>
              <a:spcAft>
                <a:spcPts val="0"/>
              </a:spcAft>
            </a:pPr>
            <a:r>
              <a:rPr lang="en-US" sz="2800" b="1" dirty="0" smtClean="0">
                <a:latin typeface="Politik" panose="02000500000000000000" pitchFamily="2" charset="0"/>
              </a:rPr>
              <a:t>Boys Districts – Tonight 7:30 </a:t>
            </a:r>
            <a:endParaRPr lang="en-US" sz="2800" b="1" dirty="0" smtClean="0">
              <a:solidFill>
                <a:schemeClr val="tx1"/>
              </a:solidFill>
              <a:latin typeface="Politik" panose="02000500000000000000" pitchFamily="2" charset="0"/>
            </a:endParaRP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latin typeface="Politik" panose="02000500000000000000" pitchFamily="2" charset="0"/>
              </a:rPr>
              <a:t>House of Boom</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TODAY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Friday</a:t>
            </a: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LT, Vocab &amp; Journal</a:t>
            </a:r>
          </a:p>
          <a:p>
            <a:pPr marL="914400" lvl="3">
              <a:spcBef>
                <a:spcPts val="0"/>
              </a:spcBef>
              <a:spcAft>
                <a:spcPts val="0"/>
              </a:spcAft>
            </a:pPr>
            <a:r>
              <a:rPr lang="en-US" sz="2800" b="1" dirty="0" err="1" smtClean="0">
                <a:solidFill>
                  <a:srgbClr val="002060"/>
                </a:solidFill>
                <a:latin typeface="Politik" panose="02000500000000000000" pitchFamily="2" charset="0"/>
              </a:rPr>
              <a:t>BlendSpace</a:t>
            </a:r>
            <a:r>
              <a:rPr lang="en-US" sz="2800" b="1" dirty="0" smtClean="0">
                <a:solidFill>
                  <a:srgbClr val="002060"/>
                </a:solidFill>
                <a:latin typeface="Politik" panose="02000500000000000000" pitchFamily="2" charset="0"/>
              </a:rPr>
              <a:t> Activity (w/a </a:t>
            </a:r>
            <a:r>
              <a:rPr lang="en-US" sz="2800" b="1" dirty="0" err="1" smtClean="0">
                <a:solidFill>
                  <a:srgbClr val="002060"/>
                </a:solidFill>
                <a:latin typeface="Politik" panose="02000500000000000000" pitchFamily="2" charset="0"/>
              </a:rPr>
              <a:t>partna</a:t>
            </a:r>
            <a:r>
              <a:rPr lang="en-US" sz="2800" b="1" dirty="0" smtClean="0">
                <a:solidFill>
                  <a:srgbClr val="002060"/>
                </a:solidFill>
                <a:latin typeface="Politik" panose="02000500000000000000" pitchFamily="2" charset="0"/>
              </a:rPr>
              <a:t>)</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3" name="Picture 2"/>
          <p:cNvPicPr>
            <a:picLocks noChangeAspect="1"/>
          </p:cNvPicPr>
          <p:nvPr/>
        </p:nvPicPr>
        <p:blipFill>
          <a:blip r:embed="rId2"/>
          <a:stretch>
            <a:fillRect/>
          </a:stretch>
        </p:blipFill>
        <p:spPr>
          <a:xfrm>
            <a:off x="7481807" y="981907"/>
            <a:ext cx="4229138" cy="5427394"/>
          </a:xfrm>
          <a:prstGeom prst="rect">
            <a:avLst/>
          </a:prstGeom>
        </p:spPr>
      </p:pic>
    </p:spTree>
    <p:extLst>
      <p:ext uri="{BB962C8B-B14F-4D97-AF65-F5344CB8AC3E}">
        <p14:creationId xmlns:p14="http://schemas.microsoft.com/office/powerpoint/2010/main" val="180423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8203"/>
            <a:ext cx="10515600" cy="5838760"/>
          </a:xfrm>
        </p:spPr>
        <p:txBody>
          <a:bodyPr>
            <a:normAutofit/>
          </a:bodyPr>
          <a:lstStyle/>
          <a:p>
            <a:pPr marL="0" indent="0">
              <a:buNone/>
            </a:pPr>
            <a:r>
              <a:rPr lang="en-US" sz="5400" dirty="0" smtClean="0"/>
              <a:t>Visit </a:t>
            </a:r>
            <a:r>
              <a:rPr lang="en-US" sz="5400" dirty="0" smtClean="0">
                <a:hlinkClick r:id="rId2"/>
              </a:rPr>
              <a:t>www.ferncreekushistory.weebly.com</a:t>
            </a:r>
            <a:endParaRPr lang="en-US" sz="5400" dirty="0" smtClean="0"/>
          </a:p>
          <a:p>
            <a:pPr lvl="1">
              <a:buFont typeface="Wingdings" panose="05000000000000000000" pitchFamily="2" charset="2"/>
              <a:buChar char="à"/>
            </a:pPr>
            <a:r>
              <a:rPr lang="en-US" sz="4800" dirty="0" smtClean="0">
                <a:sym typeface="Wingdings" panose="05000000000000000000" pitchFamily="2" charset="2"/>
              </a:rPr>
              <a:t>Unit Topics </a:t>
            </a:r>
          </a:p>
          <a:p>
            <a:pPr lvl="2">
              <a:buFont typeface="Wingdings" panose="05000000000000000000" pitchFamily="2" charset="2"/>
              <a:buChar char="à"/>
            </a:pPr>
            <a:r>
              <a:rPr lang="en-US" sz="4400" dirty="0" smtClean="0">
                <a:sym typeface="Wingdings" panose="05000000000000000000" pitchFamily="2" charset="2"/>
              </a:rPr>
              <a:t> </a:t>
            </a:r>
            <a:r>
              <a:rPr lang="en-US" sz="4800" dirty="0" smtClean="0">
                <a:sym typeface="Wingdings" panose="05000000000000000000" pitchFamily="2" charset="2"/>
              </a:rPr>
              <a:t>Cold War Beginnings</a:t>
            </a:r>
            <a:endParaRPr lang="en-US" sz="4400" dirty="0" smtClean="0">
              <a:sym typeface="Wingdings" panose="05000000000000000000" pitchFamily="2" charset="2"/>
            </a:endParaRPr>
          </a:p>
          <a:p>
            <a:pPr lvl="4">
              <a:buFont typeface="Wingdings" panose="05000000000000000000" pitchFamily="2" charset="2"/>
              <a:buChar char="à"/>
            </a:pPr>
            <a:r>
              <a:rPr lang="en-US" sz="4000" dirty="0" smtClean="0">
                <a:sym typeface="Wingdings" panose="05000000000000000000" pitchFamily="2" charset="2"/>
              </a:rPr>
              <a:t>Scroll down to the “BLENDSPACE”  Activity</a:t>
            </a:r>
          </a:p>
          <a:p>
            <a:pPr lvl="4">
              <a:buFont typeface="Wingdings" panose="05000000000000000000" pitchFamily="2" charset="2"/>
              <a:buChar char="à"/>
            </a:pPr>
            <a:r>
              <a:rPr lang="en-US" sz="4000" dirty="0" smtClean="0">
                <a:sym typeface="Wingdings" panose="05000000000000000000" pitchFamily="2" charset="2"/>
              </a:rPr>
              <a:t>Complete the activity in your packets </a:t>
            </a:r>
            <a:endParaRPr lang="en-US" sz="4000" dirty="0"/>
          </a:p>
        </p:txBody>
      </p:sp>
    </p:spTree>
    <p:extLst>
      <p:ext uri="{BB962C8B-B14F-4D97-AF65-F5344CB8AC3E}">
        <p14:creationId xmlns:p14="http://schemas.microsoft.com/office/powerpoint/2010/main" val="216296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Thursday,  February 23</a:t>
            </a:r>
            <a:r>
              <a:rPr lang="en-US" sz="4800" b="1" u="sng" baseline="30000" dirty="0" smtClean="0">
                <a:latin typeface="EA Font v1.5 by Ghettoshark" panose="02000000000000000000" pitchFamily="2" charset="0"/>
              </a:rPr>
              <a:t>rd</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Congrats Girls </a:t>
            </a:r>
            <a:r>
              <a:rPr lang="en-US" sz="2800" b="1" dirty="0" err="1" smtClean="0">
                <a:solidFill>
                  <a:schemeClr val="tx1"/>
                </a:solidFill>
                <a:latin typeface="Politik" panose="02000500000000000000" pitchFamily="2" charset="0"/>
              </a:rPr>
              <a:t>Bball</a:t>
            </a:r>
            <a:r>
              <a:rPr lang="en-US" sz="2800" b="1" dirty="0" smtClean="0">
                <a:solidFill>
                  <a:schemeClr val="tx1"/>
                </a:solidFill>
                <a:latin typeface="Politik" panose="02000500000000000000" pitchFamily="2" charset="0"/>
              </a:rPr>
              <a:t> on Season!!!</a:t>
            </a:r>
          </a:p>
          <a:p>
            <a:pPr marL="530352" lvl="1" indent="365760">
              <a:spcBef>
                <a:spcPts val="0"/>
              </a:spcBef>
              <a:spcAft>
                <a:spcPts val="0"/>
              </a:spcAft>
            </a:pPr>
            <a:r>
              <a:rPr lang="en-US" sz="2800" b="1" dirty="0" smtClean="0">
                <a:latin typeface="Politik" panose="02000500000000000000" pitchFamily="2" charset="0"/>
              </a:rPr>
              <a:t>Boys Districts – Friday 7:00 </a:t>
            </a:r>
            <a:endParaRPr lang="en-US" sz="2800" b="1" dirty="0" smtClean="0">
              <a:solidFill>
                <a:schemeClr val="tx1"/>
              </a:solidFill>
              <a:latin typeface="Politik" panose="02000500000000000000" pitchFamily="2" charset="0"/>
            </a:endParaRP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latin typeface="Politik" panose="02000500000000000000" pitchFamily="2" charset="0"/>
              </a:rPr>
              <a:t>House of Boom</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TODAY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Tomorrow!!!</a:t>
            </a: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NO New LT, Vocab or Journal</a:t>
            </a:r>
          </a:p>
          <a:p>
            <a:pPr marL="914400" lvl="3">
              <a:spcBef>
                <a:spcPts val="0"/>
              </a:spcBef>
              <a:spcAft>
                <a:spcPts val="0"/>
              </a:spcAft>
            </a:pPr>
            <a:r>
              <a:rPr lang="en-US" sz="2800" b="1" dirty="0" smtClean="0">
                <a:solidFill>
                  <a:srgbClr val="002060"/>
                </a:solidFill>
                <a:latin typeface="Politik" panose="02000500000000000000" pitchFamily="2" charset="0"/>
              </a:rPr>
              <a:t>Finish </a:t>
            </a:r>
            <a:r>
              <a:rPr lang="en-US" sz="2800" b="1" dirty="0" err="1" smtClean="0">
                <a:solidFill>
                  <a:srgbClr val="002060"/>
                </a:solidFill>
                <a:latin typeface="Politik" panose="02000500000000000000" pitchFamily="2" charset="0"/>
              </a:rPr>
              <a:t>BlendSpace</a:t>
            </a:r>
            <a:r>
              <a:rPr lang="en-US" sz="2800" b="1" dirty="0" smtClean="0">
                <a:solidFill>
                  <a:srgbClr val="002060"/>
                </a:solidFill>
                <a:latin typeface="Politik" panose="02000500000000000000" pitchFamily="2" charset="0"/>
              </a:rPr>
              <a:t> Activity (20-25 </a:t>
            </a:r>
            <a:r>
              <a:rPr lang="en-US" sz="2800" b="1" dirty="0" err="1" smtClean="0">
                <a:solidFill>
                  <a:srgbClr val="002060"/>
                </a:solidFill>
                <a:latin typeface="Politik" panose="02000500000000000000" pitchFamily="2" charset="0"/>
              </a:rPr>
              <a:t>mins</a:t>
            </a:r>
            <a:r>
              <a:rPr lang="en-US" sz="2800" b="1" dirty="0" smtClean="0">
                <a:solidFill>
                  <a:srgbClr val="002060"/>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Read Korean War Summary</a:t>
            </a:r>
          </a:p>
          <a:p>
            <a:pPr marL="914400" lvl="3">
              <a:spcBef>
                <a:spcPts val="0"/>
              </a:spcBef>
              <a:spcAft>
                <a:spcPts val="0"/>
              </a:spcAft>
            </a:pPr>
            <a:r>
              <a:rPr lang="en-US" sz="2800" b="1" dirty="0" smtClean="0">
                <a:solidFill>
                  <a:srgbClr val="002060"/>
                </a:solidFill>
                <a:latin typeface="Politik" panose="02000500000000000000" pitchFamily="2" charset="0"/>
              </a:rPr>
              <a:t>PPT, Lecture &amp; Notes – Korean War</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6771230" y="1363379"/>
            <a:ext cx="5355875" cy="3784818"/>
          </a:xfrm>
          <a:prstGeom prst="rect">
            <a:avLst/>
          </a:prstGeom>
        </p:spPr>
      </p:pic>
    </p:spTree>
    <p:extLst>
      <p:ext uri="{BB962C8B-B14F-4D97-AF65-F5344CB8AC3E}">
        <p14:creationId xmlns:p14="http://schemas.microsoft.com/office/powerpoint/2010/main" val="2610112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587"/>
            <a:ext cx="10198061" cy="758072"/>
          </a:xfrm>
        </p:spPr>
        <p:txBody>
          <a:bodyPr>
            <a:normAutofit/>
          </a:bodyPr>
          <a:lstStyle/>
          <a:p>
            <a:r>
              <a:rPr lang="en-US" sz="4800" b="1" u="sng" dirty="0" smtClean="0">
                <a:latin typeface="EA Font v1.5 by Ghettoshark" panose="02000000000000000000" pitchFamily="2" charset="0"/>
              </a:rPr>
              <a:t>Friday,  February 24</a:t>
            </a:r>
            <a:r>
              <a:rPr lang="en-US" sz="4800" b="1" u="sng" baseline="30000" dirty="0" smtClean="0">
                <a:latin typeface="EA Font v1.5 by Ghettoshark" panose="02000000000000000000" pitchFamily="2" charset="0"/>
              </a:rPr>
              <a:t>th</a:t>
            </a:r>
            <a:r>
              <a:rPr lang="en-US" sz="4800" b="1" u="sng" dirty="0" smtClean="0">
                <a:latin typeface="EA Font v1.5 by Ghettoshark" panose="02000000000000000000" pitchFamily="2" charset="0"/>
              </a:rPr>
              <a:t> </a:t>
            </a:r>
            <a:endParaRPr lang="en-US" sz="4800" b="1" u="sng" dirty="0">
              <a:latin typeface="EA Font v1.5 by Ghettoshark" panose="02000000000000000000" pitchFamily="2" charset="0"/>
            </a:endParaRPr>
          </a:p>
        </p:txBody>
      </p:sp>
      <p:sp>
        <p:nvSpPr>
          <p:cNvPr id="4" name="Content Placeholder 4"/>
          <p:cNvSpPr>
            <a:spLocks noGrp="1"/>
          </p:cNvSpPr>
          <p:nvPr>
            <p:ph idx="1"/>
          </p:nvPr>
        </p:nvSpPr>
        <p:spPr>
          <a:xfrm>
            <a:off x="369517" y="772873"/>
            <a:ext cx="7221255" cy="5569891"/>
          </a:xfrm>
          <a:prstGeom prst="rect">
            <a:avLst/>
          </a:prstGeom>
        </p:spPr>
        <p:txBody>
          <a:bodyPr anchor="t">
            <a:noAutofit/>
          </a:bodyPr>
          <a:lstStyle/>
          <a:p>
            <a:pPr marL="0">
              <a:lnSpc>
                <a:spcPct val="100000"/>
              </a:lnSpc>
              <a:spcBef>
                <a:spcPts val="0"/>
              </a:spcBef>
              <a:spcAft>
                <a:spcPts val="0"/>
              </a:spcAft>
            </a:pPr>
            <a:r>
              <a:rPr lang="en-US" sz="3200" b="1" u="sng" dirty="0">
                <a:solidFill>
                  <a:schemeClr val="tx1"/>
                </a:solidFill>
                <a:latin typeface="Politik" panose="02000500000000000000" pitchFamily="2" charset="0"/>
              </a:rPr>
              <a:t>Sporting News:</a:t>
            </a:r>
          </a:p>
          <a:p>
            <a:pPr marL="530352" lvl="1" indent="365760">
              <a:spcBef>
                <a:spcPts val="0"/>
              </a:spcBef>
              <a:spcAft>
                <a:spcPts val="0"/>
              </a:spcAft>
            </a:pPr>
            <a:r>
              <a:rPr lang="en-US" sz="2800" b="1" dirty="0" smtClean="0">
                <a:solidFill>
                  <a:schemeClr val="tx1"/>
                </a:solidFill>
                <a:latin typeface="Politik" panose="02000500000000000000" pitchFamily="2" charset="0"/>
              </a:rPr>
              <a:t>Congrats Girls </a:t>
            </a:r>
            <a:r>
              <a:rPr lang="en-US" sz="2800" b="1" dirty="0" err="1" smtClean="0">
                <a:solidFill>
                  <a:schemeClr val="tx1"/>
                </a:solidFill>
                <a:latin typeface="Politik" panose="02000500000000000000" pitchFamily="2" charset="0"/>
              </a:rPr>
              <a:t>Bball</a:t>
            </a:r>
            <a:r>
              <a:rPr lang="en-US" sz="2800" b="1" dirty="0" smtClean="0">
                <a:solidFill>
                  <a:schemeClr val="tx1"/>
                </a:solidFill>
                <a:latin typeface="Politik" panose="02000500000000000000" pitchFamily="2" charset="0"/>
              </a:rPr>
              <a:t> on Season!!!</a:t>
            </a:r>
          </a:p>
          <a:p>
            <a:pPr marL="530352" lvl="1" indent="365760">
              <a:spcBef>
                <a:spcPts val="0"/>
              </a:spcBef>
              <a:spcAft>
                <a:spcPts val="0"/>
              </a:spcAft>
            </a:pPr>
            <a:r>
              <a:rPr lang="en-US" sz="2800" b="1" dirty="0" smtClean="0">
                <a:latin typeface="Politik" panose="02000500000000000000" pitchFamily="2" charset="0"/>
              </a:rPr>
              <a:t>Boys Districts – Tonight 7:00 </a:t>
            </a:r>
            <a:endParaRPr lang="en-US" sz="2800" b="1" dirty="0" smtClean="0">
              <a:solidFill>
                <a:schemeClr val="tx1"/>
              </a:solidFill>
              <a:latin typeface="Politik" panose="02000500000000000000" pitchFamily="2" charset="0"/>
            </a:endParaRPr>
          </a:p>
          <a:p>
            <a:pPr marL="73152" indent="365760">
              <a:spcBef>
                <a:spcPts val="0"/>
              </a:spcBef>
              <a:spcAft>
                <a:spcPts val="0"/>
              </a:spcAft>
            </a:pPr>
            <a:r>
              <a:rPr lang="en-US" sz="3200" b="1" u="sng" dirty="0" smtClean="0">
                <a:solidFill>
                  <a:schemeClr val="tx1"/>
                </a:solidFill>
                <a:latin typeface="Politik" panose="02000500000000000000" pitchFamily="2" charset="0"/>
              </a:rPr>
              <a:t>Senior Announcements:</a:t>
            </a:r>
          </a:p>
          <a:p>
            <a:pPr marL="530352" lvl="1" indent="365760">
              <a:spcBef>
                <a:spcPts val="0"/>
              </a:spcBef>
              <a:spcAft>
                <a:spcPts val="0"/>
              </a:spcAft>
            </a:pPr>
            <a:r>
              <a:rPr lang="en-US" sz="2800" b="1" dirty="0" smtClean="0">
                <a:latin typeface="Politik" panose="02000500000000000000" pitchFamily="2" charset="0"/>
              </a:rPr>
              <a:t>March 3</a:t>
            </a:r>
            <a:r>
              <a:rPr lang="en-US" sz="2800" b="1" baseline="30000" dirty="0" smtClean="0">
                <a:latin typeface="Politik" panose="02000500000000000000" pitchFamily="2" charset="0"/>
              </a:rPr>
              <a:t>rd</a:t>
            </a:r>
            <a:r>
              <a:rPr lang="en-US" sz="2800" b="1" dirty="0" smtClean="0">
                <a:latin typeface="Politik" panose="02000500000000000000" pitchFamily="2" charset="0"/>
              </a:rPr>
              <a:t> – </a:t>
            </a:r>
            <a:r>
              <a:rPr lang="en-US" sz="2800" b="1" dirty="0" err="1" smtClean="0">
                <a:latin typeface="Politik" panose="02000500000000000000" pitchFamily="2" charset="0"/>
              </a:rPr>
              <a:t>Sr</a:t>
            </a:r>
            <a:r>
              <a:rPr lang="en-US" sz="2800" b="1" dirty="0" smtClean="0">
                <a:latin typeface="Politik" panose="02000500000000000000" pitchFamily="2" charset="0"/>
              </a:rPr>
              <a:t> Trip Pay</a:t>
            </a:r>
            <a:endParaRPr lang="en-US" sz="2800" b="1" dirty="0">
              <a:solidFill>
                <a:schemeClr val="tx1"/>
              </a:solidFill>
              <a:latin typeface="Politik" panose="02000500000000000000" pitchFamily="2" charset="0"/>
            </a:endParaRPr>
          </a:p>
          <a:p>
            <a:pPr marL="0" indent="365760">
              <a:lnSpc>
                <a:spcPct val="100000"/>
              </a:lnSpc>
              <a:spcBef>
                <a:spcPts val="0"/>
              </a:spcBef>
              <a:spcAft>
                <a:spcPts val="0"/>
              </a:spcAft>
            </a:pPr>
            <a:r>
              <a:rPr lang="en-US" sz="3200" b="1" u="sng" dirty="0">
                <a:solidFill>
                  <a:schemeClr val="tx1"/>
                </a:solidFill>
                <a:latin typeface="Politik" panose="02000500000000000000" pitchFamily="2" charset="0"/>
              </a:rPr>
              <a:t>Class Announcements:</a:t>
            </a:r>
          </a:p>
          <a:p>
            <a:pPr marL="530352" lvl="1" indent="365760">
              <a:lnSpc>
                <a:spcPct val="100000"/>
              </a:lnSpc>
              <a:spcBef>
                <a:spcPts val="0"/>
              </a:spcBef>
            </a:pPr>
            <a:r>
              <a:rPr lang="en-US" sz="2800" b="1" dirty="0" smtClean="0">
                <a:solidFill>
                  <a:schemeClr val="tx1"/>
                </a:solidFill>
                <a:latin typeface="Politik" panose="02000500000000000000" pitchFamily="2" charset="0"/>
              </a:rPr>
              <a:t>Turn in Contracts by TODAY</a:t>
            </a:r>
          </a:p>
          <a:p>
            <a:pPr marL="530352" lvl="1" indent="365760">
              <a:lnSpc>
                <a:spcPct val="100000"/>
              </a:lnSpc>
              <a:spcBef>
                <a:spcPts val="0"/>
              </a:spcBef>
            </a:pPr>
            <a:r>
              <a:rPr lang="en-US" sz="2800" b="1" dirty="0" smtClean="0">
                <a:latin typeface="Politik" panose="02000500000000000000" pitchFamily="2" charset="0"/>
              </a:rPr>
              <a:t>1</a:t>
            </a:r>
            <a:r>
              <a:rPr lang="en-US" sz="2800" b="1" baseline="30000" dirty="0" smtClean="0">
                <a:latin typeface="Politik" panose="02000500000000000000" pitchFamily="2" charset="0"/>
              </a:rPr>
              <a:t>st</a:t>
            </a:r>
            <a:r>
              <a:rPr lang="en-US" sz="2800" b="1" dirty="0" smtClean="0">
                <a:latin typeface="Politik" panose="02000500000000000000" pitchFamily="2" charset="0"/>
              </a:rPr>
              <a:t> Comp Check – Today!!!</a:t>
            </a:r>
          </a:p>
          <a:p>
            <a:pPr marL="73152" indent="365760">
              <a:lnSpc>
                <a:spcPct val="100000"/>
              </a:lnSpc>
              <a:spcBef>
                <a:spcPts val="0"/>
              </a:spcBef>
            </a:pPr>
            <a:r>
              <a:rPr lang="en-US" sz="3600" b="1" u="sng" dirty="0" smtClean="0">
                <a:solidFill>
                  <a:schemeClr val="tx1"/>
                </a:solidFill>
                <a:latin typeface="Politik" panose="02000500000000000000" pitchFamily="2" charset="0"/>
              </a:rPr>
              <a:t>Agenda</a:t>
            </a:r>
            <a:r>
              <a:rPr lang="en-US" sz="3200" b="1" u="sng" dirty="0" smtClean="0">
                <a:solidFill>
                  <a:schemeClr val="tx1"/>
                </a:solidFill>
                <a:latin typeface="Politik" panose="02000500000000000000" pitchFamily="2" charset="0"/>
              </a:rPr>
              <a:t>:</a:t>
            </a:r>
          </a:p>
          <a:p>
            <a:pPr marL="914400" lvl="3">
              <a:spcBef>
                <a:spcPts val="0"/>
              </a:spcBef>
              <a:spcAft>
                <a:spcPts val="0"/>
              </a:spcAft>
            </a:pPr>
            <a:r>
              <a:rPr lang="en-US" sz="2800" b="1" dirty="0" smtClean="0">
                <a:solidFill>
                  <a:srgbClr val="002060"/>
                </a:solidFill>
                <a:latin typeface="Politik" panose="02000500000000000000" pitchFamily="2" charset="0"/>
              </a:rPr>
              <a:t>NO New LT, Vocab or Journal</a:t>
            </a:r>
          </a:p>
          <a:p>
            <a:pPr marL="914400" lvl="3">
              <a:spcBef>
                <a:spcPts val="0"/>
              </a:spcBef>
              <a:spcAft>
                <a:spcPts val="0"/>
              </a:spcAft>
            </a:pPr>
            <a:r>
              <a:rPr lang="en-US" sz="2800" b="1" dirty="0" smtClean="0">
                <a:solidFill>
                  <a:srgbClr val="002060"/>
                </a:solidFill>
                <a:latin typeface="Politik" panose="02000500000000000000" pitchFamily="2" charset="0"/>
              </a:rPr>
              <a:t>Finish Korean War Summary</a:t>
            </a:r>
          </a:p>
          <a:p>
            <a:pPr marL="914400" lvl="3">
              <a:spcBef>
                <a:spcPts val="0"/>
              </a:spcBef>
              <a:spcAft>
                <a:spcPts val="0"/>
              </a:spcAft>
            </a:pPr>
            <a:r>
              <a:rPr lang="en-US" sz="2800" b="1" dirty="0" smtClean="0">
                <a:solidFill>
                  <a:srgbClr val="002060"/>
                </a:solidFill>
                <a:latin typeface="Politik" panose="02000500000000000000" pitchFamily="2" charset="0"/>
              </a:rPr>
              <a:t>Korean War Debate</a:t>
            </a:r>
          </a:p>
          <a:p>
            <a:pPr marL="914400" lvl="3">
              <a:spcBef>
                <a:spcPts val="0"/>
              </a:spcBef>
              <a:spcAft>
                <a:spcPts val="0"/>
              </a:spcAft>
            </a:pPr>
            <a:r>
              <a:rPr lang="en-US" sz="2800" b="1" dirty="0" smtClean="0">
                <a:solidFill>
                  <a:srgbClr val="002060"/>
                </a:solidFill>
                <a:latin typeface="Politik" panose="02000500000000000000" pitchFamily="2" charset="0"/>
              </a:rPr>
              <a:t>Take Competency Check</a:t>
            </a: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spcBef>
                <a:spcPts val="0"/>
              </a:spcBef>
              <a:spcAft>
                <a:spcPts val="0"/>
              </a:spcAft>
            </a:pPr>
            <a:endParaRPr lang="en-US" sz="2800" b="1" dirty="0" smtClean="0">
              <a:solidFill>
                <a:srgbClr val="002060"/>
              </a:solidFill>
              <a:latin typeface="Politik" panose="02000500000000000000" pitchFamily="2" charset="0"/>
            </a:endParaRPr>
          </a:p>
          <a:p>
            <a:pPr marL="914400" lvl="3">
              <a:lnSpc>
                <a:spcPct val="100000"/>
              </a:lnSpc>
              <a:spcBef>
                <a:spcPts val="0"/>
              </a:spcBef>
              <a:spcAft>
                <a:spcPts val="0"/>
              </a:spcAft>
            </a:pPr>
            <a:endParaRPr lang="en-US" sz="2400" dirty="0" smtClean="0">
              <a:latin typeface="Book Antiqua" panose="02040602050305030304" pitchFamily="18" charset="0"/>
            </a:endParaRPr>
          </a:p>
          <a:p>
            <a:pPr marL="914400" lvl="3">
              <a:lnSpc>
                <a:spcPct val="100000"/>
              </a:lnSpc>
              <a:spcBef>
                <a:spcPts val="0"/>
              </a:spcBef>
              <a:spcAft>
                <a:spcPts val="0"/>
              </a:spcAft>
            </a:pPr>
            <a:endParaRPr lang="en-US" sz="2000" dirty="0" smtClean="0">
              <a:latin typeface="Book Antiqua" panose="02040602050305030304" pitchFamily="18" charset="0"/>
            </a:endParaRPr>
          </a:p>
          <a:p>
            <a:pPr marL="914400" lvl="3">
              <a:spcBef>
                <a:spcPts val="0"/>
              </a:spcBef>
              <a:spcAft>
                <a:spcPts val="0"/>
              </a:spcAft>
            </a:pPr>
            <a:endParaRPr lang="en-US" sz="2400" dirty="0" smtClean="0">
              <a:latin typeface="Book Antiqua" panose="02040602050305030304" pitchFamily="18" charset="0"/>
            </a:endParaRPr>
          </a:p>
        </p:txBody>
      </p:sp>
      <p:pic>
        <p:nvPicPr>
          <p:cNvPr id="5" name="Picture 4"/>
          <p:cNvPicPr>
            <a:picLocks noChangeAspect="1"/>
          </p:cNvPicPr>
          <p:nvPr/>
        </p:nvPicPr>
        <p:blipFill>
          <a:blip r:embed="rId2"/>
          <a:stretch>
            <a:fillRect/>
          </a:stretch>
        </p:blipFill>
        <p:spPr>
          <a:xfrm>
            <a:off x="6771230" y="1363379"/>
            <a:ext cx="5355875" cy="3784818"/>
          </a:xfrm>
          <a:prstGeom prst="rect">
            <a:avLst/>
          </a:prstGeom>
        </p:spPr>
      </p:pic>
    </p:spTree>
    <p:extLst>
      <p:ext uri="{BB962C8B-B14F-4D97-AF65-F5344CB8AC3E}">
        <p14:creationId xmlns:p14="http://schemas.microsoft.com/office/powerpoint/2010/main" val="4104875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5822</TotalTime>
  <Words>2221</Words>
  <Application>Microsoft Office PowerPoint</Application>
  <PresentationFormat>Widescreen</PresentationFormat>
  <Paragraphs>471</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Arial</vt:lpstr>
      <vt:lpstr>Bauhaus 93</vt:lpstr>
      <vt:lpstr>Bernard MT Condensed</vt:lpstr>
      <vt:lpstr>Book Antiqua</vt:lpstr>
      <vt:lpstr>Calibri</vt:lpstr>
      <vt:lpstr>Calibri Light</vt:lpstr>
      <vt:lpstr>EA Font v1.5 by Ghettoshark</vt:lpstr>
      <vt:lpstr>Fifties Movies</vt:lpstr>
      <vt:lpstr>Gloucester MT Extra Condensed</vt:lpstr>
      <vt:lpstr>KTF-Roadstar</vt:lpstr>
      <vt:lpstr>Politik</vt:lpstr>
      <vt:lpstr>Wingdings</vt:lpstr>
      <vt:lpstr>Office Theme</vt:lpstr>
      <vt:lpstr>Tuesday,  February 14th </vt:lpstr>
      <vt:lpstr>Pink Paper</vt:lpstr>
      <vt:lpstr>Friday,  February 17th </vt:lpstr>
      <vt:lpstr>Monday,  February 20th </vt:lpstr>
      <vt:lpstr>Tuesday,  February 21st </vt:lpstr>
      <vt:lpstr>Wednesday,  February 22nd </vt:lpstr>
      <vt:lpstr>PowerPoint Presentation</vt:lpstr>
      <vt:lpstr>Thursday,  February 23rd  </vt:lpstr>
      <vt:lpstr>Friday,  February 24th </vt:lpstr>
      <vt:lpstr>Tuesday,  February 28th  </vt:lpstr>
      <vt:lpstr>Wednesday,  March 1st </vt:lpstr>
      <vt:lpstr>PowerPoint Presentation</vt:lpstr>
      <vt:lpstr>Review</vt:lpstr>
      <vt:lpstr>Thursday,  March 2nd </vt:lpstr>
      <vt:lpstr>Friday,  March 3rd </vt:lpstr>
      <vt:lpstr>Review</vt:lpstr>
      <vt:lpstr>Monday,  March 6th  </vt:lpstr>
      <vt:lpstr>Review</vt:lpstr>
      <vt:lpstr>Tuesday,  March 7th  </vt:lpstr>
      <vt:lpstr>Review</vt:lpstr>
      <vt:lpstr>Wednesday,  March 8th  </vt:lpstr>
      <vt:lpstr>Review</vt:lpstr>
      <vt:lpstr>Thursday,  March 9th  </vt:lpstr>
      <vt:lpstr>Review</vt:lpstr>
      <vt:lpstr>Review</vt:lpstr>
      <vt:lpstr>Friday,  March 10th  </vt:lpstr>
      <vt:lpstr>PowerPoint Presentation</vt:lpstr>
      <vt:lpstr>Review</vt:lpstr>
      <vt:lpstr>Tuesday,  March 14th  </vt:lpstr>
      <vt:lpstr>Conspiracy Theory Assignment</vt:lpstr>
      <vt:lpstr>Wednesday,  March 15th  </vt:lpstr>
      <vt:lpstr>Friday, March 17th </vt:lpstr>
      <vt:lpstr>Monday, March 20th </vt:lpstr>
      <vt:lpstr>Tuesday, March 21st </vt:lpstr>
      <vt:lpstr>Your Presentation</vt:lpstr>
    </vt:vector>
  </TitlesOfParts>
  <Company>JCPS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Tuesday,  February 14th </dc:title>
  <dc:creator>Abell, Joshua L</dc:creator>
  <cp:lastModifiedBy>Abell, Joshua L</cp:lastModifiedBy>
  <cp:revision>53</cp:revision>
  <dcterms:created xsi:type="dcterms:W3CDTF">2017-02-16T12:32:07Z</dcterms:created>
  <dcterms:modified xsi:type="dcterms:W3CDTF">2017-03-21T14:25:19Z</dcterms:modified>
</cp:coreProperties>
</file>