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8"/>
  </p:notesMasterIdLst>
  <p:handoutMasterIdLst>
    <p:handoutMasterId r:id="rId49"/>
  </p:handoutMasterIdLst>
  <p:sldIdLst>
    <p:sldId id="256" r:id="rId2"/>
    <p:sldId id="257" r:id="rId3"/>
    <p:sldId id="258" r:id="rId4"/>
    <p:sldId id="259" r:id="rId5"/>
    <p:sldId id="260" r:id="rId6"/>
    <p:sldId id="305" r:id="rId7"/>
    <p:sldId id="307" r:id="rId8"/>
    <p:sldId id="262" r:id="rId9"/>
    <p:sldId id="263" r:id="rId10"/>
    <p:sldId id="265" r:id="rId11"/>
    <p:sldId id="266" r:id="rId12"/>
    <p:sldId id="267" r:id="rId13"/>
    <p:sldId id="268" r:id="rId14"/>
    <p:sldId id="269" r:id="rId15"/>
    <p:sldId id="270" r:id="rId16"/>
    <p:sldId id="271" r:id="rId17"/>
    <p:sldId id="273" r:id="rId18"/>
    <p:sldId id="272" r:id="rId19"/>
    <p:sldId id="306" r:id="rId20"/>
    <p:sldId id="275" r:id="rId21"/>
    <p:sldId id="276" r:id="rId22"/>
    <p:sldId id="277" r:id="rId23"/>
    <p:sldId id="278" r:id="rId24"/>
    <p:sldId id="279" r:id="rId25"/>
    <p:sldId id="280" r:id="rId26"/>
    <p:sldId id="281" r:id="rId27"/>
    <p:sldId id="282" r:id="rId28"/>
    <p:sldId id="283" r:id="rId29"/>
    <p:sldId id="287" r:id="rId30"/>
    <p:sldId id="288" r:id="rId31"/>
    <p:sldId id="289" r:id="rId32"/>
    <p:sldId id="290" r:id="rId33"/>
    <p:sldId id="293" r:id="rId34"/>
    <p:sldId id="291" r:id="rId35"/>
    <p:sldId id="292" r:id="rId36"/>
    <p:sldId id="294" r:id="rId37"/>
    <p:sldId id="297" r:id="rId38"/>
    <p:sldId id="295" r:id="rId39"/>
    <p:sldId id="298" r:id="rId40"/>
    <p:sldId id="299" r:id="rId41"/>
    <p:sldId id="296" r:id="rId42"/>
    <p:sldId id="301" r:id="rId43"/>
    <p:sldId id="300" r:id="rId44"/>
    <p:sldId id="302" r:id="rId45"/>
    <p:sldId id="303" r:id="rId46"/>
    <p:sldId id="304"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58B78DB-DD1F-48FB-B320-8627C9762CD1}" type="datetimeFigureOut">
              <a:rPr lang="en-US" smtClean="0"/>
              <a:pPr/>
              <a:t>3/1/2016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55C373F-D0E7-44AE-BA0C-E7CC8FCFC2E1}" type="slidenum">
              <a:rPr lang="en-US" smtClean="0"/>
              <a:pPr/>
              <a:t>‹#›</a:t>
            </a:fld>
            <a:endParaRPr lang="en-US"/>
          </a:p>
        </p:txBody>
      </p:sp>
    </p:spTree>
    <p:extLst>
      <p:ext uri="{BB962C8B-B14F-4D97-AF65-F5344CB8AC3E}">
        <p14:creationId xmlns:p14="http://schemas.microsoft.com/office/powerpoint/2010/main" val="329889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5C48862-CDF2-443F-9A09-0F35D33220BD}" type="datetimeFigureOut">
              <a:rPr lang="en-US" smtClean="0"/>
              <a:pPr/>
              <a:t>3/1/2016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45F1CA-DA77-4496-8536-8DBA83D235E2}" type="slidenum">
              <a:rPr lang="en-US" smtClean="0"/>
              <a:pPr/>
              <a:t>‹#›</a:t>
            </a:fld>
            <a:endParaRPr lang="en-US"/>
          </a:p>
        </p:txBody>
      </p:sp>
    </p:spTree>
    <p:extLst>
      <p:ext uri="{BB962C8B-B14F-4D97-AF65-F5344CB8AC3E}">
        <p14:creationId xmlns:p14="http://schemas.microsoft.com/office/powerpoint/2010/main" val="1447991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45F1CA-DA77-4496-8536-8DBA83D235E2}" type="slidenum">
              <a:rPr lang="en-US" smtClean="0"/>
              <a:pPr/>
              <a:t>1</a:t>
            </a:fld>
            <a:endParaRPr lang="en-US"/>
          </a:p>
        </p:txBody>
      </p:sp>
    </p:spTree>
    <p:extLst>
      <p:ext uri="{BB962C8B-B14F-4D97-AF65-F5344CB8AC3E}">
        <p14:creationId xmlns:p14="http://schemas.microsoft.com/office/powerpoint/2010/main" val="3889487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45F1CA-DA77-4496-8536-8DBA83D235E2}" type="slidenum">
              <a:rPr lang="en-US" smtClean="0"/>
              <a:pPr/>
              <a:t>12</a:t>
            </a:fld>
            <a:endParaRPr lang="en-US"/>
          </a:p>
        </p:txBody>
      </p:sp>
    </p:spTree>
    <p:extLst>
      <p:ext uri="{BB962C8B-B14F-4D97-AF65-F5344CB8AC3E}">
        <p14:creationId xmlns:p14="http://schemas.microsoft.com/office/powerpoint/2010/main" val="1121033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45F1CA-DA77-4496-8536-8DBA83D235E2}" type="slidenum">
              <a:rPr lang="en-US" smtClean="0"/>
              <a:pPr/>
              <a:t>13</a:t>
            </a:fld>
            <a:endParaRPr lang="en-US"/>
          </a:p>
        </p:txBody>
      </p:sp>
    </p:spTree>
    <p:extLst>
      <p:ext uri="{BB962C8B-B14F-4D97-AF65-F5344CB8AC3E}">
        <p14:creationId xmlns:p14="http://schemas.microsoft.com/office/powerpoint/2010/main" val="342282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45F1CA-DA77-4496-8536-8DBA83D235E2}" type="slidenum">
              <a:rPr lang="en-US" smtClean="0"/>
              <a:pPr/>
              <a:t>2</a:t>
            </a:fld>
            <a:endParaRPr lang="en-US"/>
          </a:p>
        </p:txBody>
      </p:sp>
    </p:spTree>
    <p:extLst>
      <p:ext uri="{BB962C8B-B14F-4D97-AF65-F5344CB8AC3E}">
        <p14:creationId xmlns:p14="http://schemas.microsoft.com/office/powerpoint/2010/main" val="70862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45F1CA-DA77-4496-8536-8DBA83D235E2}" type="slidenum">
              <a:rPr lang="en-US" smtClean="0"/>
              <a:pPr/>
              <a:t>3</a:t>
            </a:fld>
            <a:endParaRPr lang="en-US"/>
          </a:p>
        </p:txBody>
      </p:sp>
    </p:spTree>
    <p:extLst>
      <p:ext uri="{BB962C8B-B14F-4D97-AF65-F5344CB8AC3E}">
        <p14:creationId xmlns:p14="http://schemas.microsoft.com/office/powerpoint/2010/main" val="1886030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45F1CA-DA77-4496-8536-8DBA83D235E2}" type="slidenum">
              <a:rPr lang="en-US" smtClean="0"/>
              <a:pPr/>
              <a:t>4</a:t>
            </a:fld>
            <a:endParaRPr lang="en-US"/>
          </a:p>
        </p:txBody>
      </p:sp>
    </p:spTree>
    <p:extLst>
      <p:ext uri="{BB962C8B-B14F-4D97-AF65-F5344CB8AC3E}">
        <p14:creationId xmlns:p14="http://schemas.microsoft.com/office/powerpoint/2010/main" val="506564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45F1CA-DA77-4496-8536-8DBA83D235E2}" type="slidenum">
              <a:rPr lang="en-US" smtClean="0"/>
              <a:pPr/>
              <a:t>5</a:t>
            </a:fld>
            <a:endParaRPr lang="en-US"/>
          </a:p>
        </p:txBody>
      </p:sp>
    </p:spTree>
    <p:extLst>
      <p:ext uri="{BB962C8B-B14F-4D97-AF65-F5344CB8AC3E}">
        <p14:creationId xmlns:p14="http://schemas.microsoft.com/office/powerpoint/2010/main" val="150734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45F1CA-DA77-4496-8536-8DBA83D235E2}" type="slidenum">
              <a:rPr lang="en-US" smtClean="0"/>
              <a:pPr/>
              <a:t>8</a:t>
            </a:fld>
            <a:endParaRPr lang="en-US"/>
          </a:p>
        </p:txBody>
      </p:sp>
    </p:spTree>
    <p:extLst>
      <p:ext uri="{BB962C8B-B14F-4D97-AF65-F5344CB8AC3E}">
        <p14:creationId xmlns:p14="http://schemas.microsoft.com/office/powerpoint/2010/main" val="88364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45F1CA-DA77-4496-8536-8DBA83D235E2}" type="slidenum">
              <a:rPr lang="en-US" smtClean="0"/>
              <a:pPr/>
              <a:t>9</a:t>
            </a:fld>
            <a:endParaRPr lang="en-US"/>
          </a:p>
        </p:txBody>
      </p:sp>
    </p:spTree>
    <p:extLst>
      <p:ext uri="{BB962C8B-B14F-4D97-AF65-F5344CB8AC3E}">
        <p14:creationId xmlns:p14="http://schemas.microsoft.com/office/powerpoint/2010/main" val="288066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45F1CA-DA77-4496-8536-8DBA83D235E2}" type="slidenum">
              <a:rPr lang="en-US" smtClean="0"/>
              <a:pPr/>
              <a:t>10</a:t>
            </a:fld>
            <a:endParaRPr lang="en-US"/>
          </a:p>
        </p:txBody>
      </p:sp>
    </p:spTree>
    <p:extLst>
      <p:ext uri="{BB962C8B-B14F-4D97-AF65-F5344CB8AC3E}">
        <p14:creationId xmlns:p14="http://schemas.microsoft.com/office/powerpoint/2010/main" val="1055185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45F1CA-DA77-4496-8536-8DBA83D235E2}" type="slidenum">
              <a:rPr lang="en-US" smtClean="0"/>
              <a:pPr/>
              <a:t>11</a:t>
            </a:fld>
            <a:endParaRPr lang="en-US"/>
          </a:p>
        </p:txBody>
      </p:sp>
    </p:spTree>
    <p:extLst>
      <p:ext uri="{BB962C8B-B14F-4D97-AF65-F5344CB8AC3E}">
        <p14:creationId xmlns:p14="http://schemas.microsoft.com/office/powerpoint/2010/main" val="25042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78C1C88-CAC0-4292-AEE8-B9CC1EBBEFAB}" type="datetimeFigureOut">
              <a:rPr lang="en-US" smtClean="0"/>
              <a:pPr/>
              <a:t>3/1/2016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B4C81DB-4D55-4848-B653-BF5ECD0C315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8C1C88-CAC0-4292-AEE8-B9CC1EBBEFAB}"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C81DB-4D55-4848-B653-BF5ECD0C31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8C1C88-CAC0-4292-AEE8-B9CC1EBBEFAB}"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C81DB-4D55-4848-B653-BF5ECD0C31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78C1C88-CAC0-4292-AEE8-B9CC1EBBEFAB}"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C81DB-4D55-4848-B653-BF5ECD0C315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8C1C88-CAC0-4292-AEE8-B9CC1EBBEFAB}" type="datetimeFigureOut">
              <a:rPr lang="en-US" smtClean="0"/>
              <a:pPr/>
              <a:t>3/1/2016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B4C81DB-4D55-4848-B653-BF5ECD0C315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78C1C88-CAC0-4292-AEE8-B9CC1EBBEFAB}" type="datetimeFigureOut">
              <a:rPr lang="en-US" smtClean="0"/>
              <a:pPr/>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C81DB-4D55-4848-B653-BF5ECD0C315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78C1C88-CAC0-4292-AEE8-B9CC1EBBEFAB}" type="datetimeFigureOut">
              <a:rPr lang="en-US" smtClean="0"/>
              <a:pPr/>
              <a:t>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4C81DB-4D55-4848-B653-BF5ECD0C315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8C1C88-CAC0-4292-AEE8-B9CC1EBBEFAB}" type="datetimeFigureOut">
              <a:rPr lang="en-US" smtClean="0"/>
              <a:pPr/>
              <a:t>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4C81DB-4D55-4848-B653-BF5ECD0C31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8C1C88-CAC0-4292-AEE8-B9CC1EBBEFAB}" type="datetimeFigureOut">
              <a:rPr lang="en-US" smtClean="0"/>
              <a:pPr/>
              <a:t>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4C81DB-4D55-4848-B653-BF5ECD0C31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78C1C88-CAC0-4292-AEE8-B9CC1EBBEFAB}" type="datetimeFigureOut">
              <a:rPr lang="en-US" smtClean="0"/>
              <a:pPr/>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C81DB-4D55-4848-B653-BF5ECD0C315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78C1C88-CAC0-4292-AEE8-B9CC1EBBEFAB}" type="datetimeFigureOut">
              <a:rPr lang="en-US" smtClean="0"/>
              <a:pPr/>
              <a:t>3/1/2016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B4C81DB-4D55-4848-B653-BF5ECD0C315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78C1C88-CAC0-4292-AEE8-B9CC1EBBEFAB}" type="datetimeFigureOut">
              <a:rPr lang="en-US" smtClean="0"/>
              <a:pPr/>
              <a:t>3/1/2016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B4C81DB-4D55-4848-B653-BF5ECD0C31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images.google.com/imgres?imgurl=http://img.timeinc.net/time/magazine/archive/covers/1957/1101570923_400.jpg&amp;imgrefurl=http://postmanpatel.blogspot.com/2006_09_03_archive.html&amp;h=527&amp;w=400&amp;sz=182&amp;hl=en&amp;start=2&amp;tbnid=KlZ2lH25w9LjqM:&amp;tbnh=132&amp;tbnw=100&amp;prev=/images?q=orval+faubus&amp;gbv=2&amp;hl=en" TargetMode="External"/><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4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7.png"/><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4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jpeg"/><Relationship Id="rId4" Type="http://schemas.openxmlformats.org/officeDocument/2006/relationships/image" Target="../media/image84.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historywired.si.edu/enlarge.cfm?ID=181&amp;ShowEnlargement=3" TargetMode="External"/><Relationship Id="rId13" Type="http://schemas.openxmlformats.org/officeDocument/2006/relationships/image" Target="../media/image14.jpeg"/><Relationship Id="rId3" Type="http://schemas.openxmlformats.org/officeDocument/2006/relationships/image" Target="../media/image6.jpeg"/><Relationship Id="rId7" Type="http://schemas.openxmlformats.org/officeDocument/2006/relationships/image" Target="../media/image9.jpeg"/><Relationship Id="rId12"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historywired.si.edu/enlarge.cfm?ID=181&amp;ShowEnlargement=2" TargetMode="External"/><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jpeg"/><Relationship Id="rId9" Type="http://schemas.openxmlformats.org/officeDocument/2006/relationships/image" Target="../media/image10.jpe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a:srcRect r="5833" b="7778"/>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p:txBody>
          <a:bodyPr/>
          <a:lstStyle/>
          <a:p>
            <a:r>
              <a:rPr lang="en-US" dirty="0" smtClean="0"/>
              <a:t>Civil Rights Movement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Brown v. Board of Education </a:t>
            </a:r>
            <a:r>
              <a:rPr lang="en-US" sz="2400" dirty="0" smtClean="0">
                <a:cs typeface="Times New Roman" pitchFamily="18" charset="0"/>
              </a:rPr>
              <a:t>(1954)</a:t>
            </a:r>
            <a:endParaRPr lang="en-US" dirty="0"/>
          </a:p>
        </p:txBody>
      </p:sp>
      <p:sp>
        <p:nvSpPr>
          <p:cNvPr id="3" name="Content Placeholder 2"/>
          <p:cNvSpPr>
            <a:spLocks noGrp="1"/>
          </p:cNvSpPr>
          <p:nvPr>
            <p:ph sz="quarter" idx="1"/>
          </p:nvPr>
        </p:nvSpPr>
        <p:spPr>
          <a:xfrm>
            <a:off x="457200" y="1775191"/>
            <a:ext cx="4648200" cy="4625609"/>
          </a:xfrm>
        </p:spPr>
        <p:txBody>
          <a:bodyPr>
            <a:normAutofit fontScale="85000" lnSpcReduction="20000"/>
          </a:bodyPr>
          <a:lstStyle/>
          <a:p>
            <a:r>
              <a:rPr lang="en-US" dirty="0" smtClean="0">
                <a:solidFill>
                  <a:srgbClr val="003300"/>
                </a:solidFill>
                <a:latin typeface="Verdana" pitchFamily="34" charset="0"/>
              </a:rPr>
              <a:t>The Supreme Court heard arguments over a two-year period.  </a:t>
            </a:r>
          </a:p>
          <a:p>
            <a:pPr lvl="1"/>
            <a:r>
              <a:rPr lang="en-US" dirty="0" smtClean="0">
                <a:solidFill>
                  <a:srgbClr val="003300"/>
                </a:solidFill>
                <a:latin typeface="Verdana" pitchFamily="34" charset="0"/>
              </a:rPr>
              <a:t>The Court also considered research about segregation’s effects on African American children.</a:t>
            </a:r>
          </a:p>
          <a:p>
            <a:r>
              <a:rPr lang="en-US" dirty="0" smtClean="0">
                <a:solidFill>
                  <a:srgbClr val="003300"/>
                </a:solidFill>
                <a:latin typeface="Verdana" pitchFamily="34" charset="0"/>
              </a:rPr>
              <a:t>In 1954 Chief Justice Earl Warren issued the Supreme Court’s decision.</a:t>
            </a:r>
          </a:p>
          <a:p>
            <a:pPr lvl="1">
              <a:lnSpc>
                <a:spcPct val="90000"/>
              </a:lnSpc>
            </a:pPr>
            <a:r>
              <a:rPr lang="en-US" sz="2400" dirty="0" smtClean="0">
                <a:cs typeface="Times New Roman" pitchFamily="18" charset="0"/>
              </a:rPr>
              <a:t>Unanimous verdict  </a:t>
            </a:r>
          </a:p>
          <a:p>
            <a:pPr lvl="1">
              <a:lnSpc>
                <a:spcPct val="90000"/>
              </a:lnSpc>
            </a:pPr>
            <a:r>
              <a:rPr lang="en-US" sz="2400" dirty="0" err="1" smtClean="0">
                <a:cs typeface="Times New Roman" pitchFamily="18" charset="0"/>
              </a:rPr>
              <a:t>Plessy</a:t>
            </a:r>
            <a:r>
              <a:rPr lang="en-US" sz="2400" dirty="0" smtClean="0">
                <a:cs typeface="Times New Roman" pitchFamily="18" charset="0"/>
              </a:rPr>
              <a:t> v. Ferguson was overturned</a:t>
            </a:r>
          </a:p>
          <a:p>
            <a:pPr>
              <a:lnSpc>
                <a:spcPct val="90000"/>
              </a:lnSpc>
            </a:pPr>
            <a:r>
              <a:rPr lang="en-US" sz="2800" dirty="0" smtClean="0">
                <a:cs typeface="Times New Roman" pitchFamily="18" charset="0"/>
              </a:rPr>
              <a:t>“Warren Court” ordered integration with “all deliberate speed.”</a:t>
            </a:r>
          </a:p>
          <a:p>
            <a:pPr lvl="1">
              <a:lnSpc>
                <a:spcPct val="90000"/>
              </a:lnSpc>
            </a:pPr>
            <a:r>
              <a:rPr lang="en-US" sz="2400" dirty="0" smtClean="0">
                <a:cs typeface="Times New Roman" pitchFamily="18" charset="0"/>
              </a:rPr>
              <a:t>What does this mean?</a:t>
            </a:r>
          </a:p>
          <a:p>
            <a:pPr lvl="2">
              <a:lnSpc>
                <a:spcPct val="90000"/>
              </a:lnSpc>
            </a:pPr>
            <a:r>
              <a:rPr lang="en-US" dirty="0" smtClean="0">
                <a:solidFill>
                  <a:srgbClr val="003300"/>
                </a:solidFill>
                <a:latin typeface="Verdana" pitchFamily="34" charset="0"/>
                <a:cs typeface="Times New Roman" pitchFamily="18" charset="0"/>
              </a:rPr>
              <a:t>As soon as possible schools should be integrated</a:t>
            </a:r>
            <a:endParaRPr lang="en-US" dirty="0" smtClean="0">
              <a:solidFill>
                <a:srgbClr val="003300"/>
              </a:solidFill>
              <a:latin typeface="Verdana" pitchFamily="34" charset="0"/>
            </a:endParaRPr>
          </a:p>
        </p:txBody>
      </p:sp>
      <p:pic>
        <p:nvPicPr>
          <p:cNvPr id="4" name="Picture 4" descr="br0099s"/>
          <p:cNvPicPr>
            <a:picLocks noChangeAspect="1" noChangeArrowheads="1"/>
          </p:cNvPicPr>
          <p:nvPr/>
        </p:nvPicPr>
        <p:blipFill>
          <a:blip r:embed="rId3" cstate="print"/>
          <a:srcRect/>
          <a:stretch>
            <a:fillRect/>
          </a:stretch>
        </p:blipFill>
        <p:spPr bwMode="auto">
          <a:xfrm>
            <a:off x="6096000" y="1600200"/>
            <a:ext cx="2076450" cy="2590800"/>
          </a:xfrm>
          <a:prstGeom prst="rect">
            <a:avLst/>
          </a:prstGeom>
          <a:noFill/>
          <a:ln w="9525">
            <a:noFill/>
            <a:miter lim="800000"/>
            <a:headEnd/>
            <a:tailEnd/>
          </a:ln>
        </p:spPr>
      </p:pic>
      <p:pic>
        <p:nvPicPr>
          <p:cNvPr id="5" name="Picture 5" descr="br0102s"/>
          <p:cNvPicPr>
            <a:picLocks noChangeAspect="1" noChangeArrowheads="1"/>
          </p:cNvPicPr>
          <p:nvPr/>
        </p:nvPicPr>
        <p:blipFill>
          <a:blip r:embed="rId4" cstate="print"/>
          <a:srcRect l="6250" t="18999" r="6250" b="7838"/>
          <a:stretch>
            <a:fillRect/>
          </a:stretch>
        </p:blipFill>
        <p:spPr bwMode="auto">
          <a:xfrm>
            <a:off x="5715000" y="4495800"/>
            <a:ext cx="3200400" cy="2133600"/>
          </a:xfrm>
          <a:prstGeom prst="rect">
            <a:avLst/>
          </a:prstGeom>
          <a:noFill/>
          <a:ln w="9525">
            <a:noFill/>
            <a:miter lim="800000"/>
            <a:headEnd/>
            <a:tailEnd/>
          </a:ln>
        </p:spPr>
      </p:pic>
      <p:sp>
        <p:nvSpPr>
          <p:cNvPr id="6" name="Oval 6"/>
          <p:cNvSpPr>
            <a:spLocks noChangeArrowheads="1"/>
          </p:cNvSpPr>
          <p:nvPr/>
        </p:nvSpPr>
        <p:spPr bwMode="auto">
          <a:xfrm>
            <a:off x="7010400" y="5029200"/>
            <a:ext cx="381000" cy="457200"/>
          </a:xfrm>
          <a:prstGeom prst="ellipse">
            <a:avLst/>
          </a:prstGeom>
          <a:noFill/>
          <a:ln w="9525">
            <a:solidFill>
              <a:srgbClr val="FF0000"/>
            </a:solidFill>
            <a:round/>
            <a:headEnd/>
            <a:tailEnd/>
          </a:ln>
        </p:spPr>
        <p:txBody>
          <a:bodyPr wrap="none" anchor="ctr"/>
          <a:lstStyle/>
          <a:p>
            <a:endParaRPr lang="en-US"/>
          </a:p>
        </p:txBody>
      </p:sp>
      <p:sp>
        <p:nvSpPr>
          <p:cNvPr id="7" name="Text Box 7"/>
          <p:cNvSpPr txBox="1">
            <a:spLocks noChangeArrowheads="1"/>
          </p:cNvSpPr>
          <p:nvPr/>
        </p:nvSpPr>
        <p:spPr bwMode="auto">
          <a:xfrm>
            <a:off x="6629400" y="6096000"/>
            <a:ext cx="1371600" cy="336550"/>
          </a:xfrm>
          <a:prstGeom prst="rect">
            <a:avLst/>
          </a:prstGeom>
          <a:noFill/>
          <a:ln w="9525">
            <a:noFill/>
            <a:miter lim="800000"/>
            <a:headEnd/>
            <a:tailEnd/>
          </a:ln>
        </p:spPr>
        <p:txBody>
          <a:bodyPr>
            <a:spAutoFit/>
          </a:bodyPr>
          <a:lstStyle/>
          <a:p>
            <a:pPr>
              <a:spcBef>
                <a:spcPct val="50000"/>
              </a:spcBef>
            </a:pPr>
            <a:r>
              <a:rPr lang="en-US" sz="1600" b="1">
                <a:solidFill>
                  <a:srgbClr val="FF0000"/>
                </a:solidFill>
              </a:rPr>
              <a:t>Earl Warren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1026" descr="Headlin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2400" y="152400"/>
            <a:ext cx="8839200" cy="1251062"/>
          </a:xfrm>
        </p:spPr>
        <p:txBody>
          <a:bodyPr>
            <a:noAutofit/>
          </a:bodyPr>
          <a:lstStyle/>
          <a:p>
            <a:pPr eaLnBrk="1" hangingPunct="1"/>
            <a:r>
              <a:rPr lang="en-US" sz="3600" dirty="0" smtClean="0"/>
              <a:t>Results of Brown v. Board of Education </a:t>
            </a:r>
            <a:r>
              <a:rPr lang="en-US" sz="2800" dirty="0" smtClean="0">
                <a:cs typeface="Times New Roman" pitchFamily="18" charset="0"/>
              </a:rPr>
              <a:t>(1954)</a:t>
            </a:r>
            <a:endParaRPr lang="en-US" sz="1800" dirty="0" smtClean="0">
              <a:cs typeface="Times New Roman" pitchFamily="18" charset="0"/>
            </a:endParaRPr>
          </a:p>
        </p:txBody>
      </p:sp>
      <p:sp>
        <p:nvSpPr>
          <p:cNvPr id="5" name="Rectangle 3"/>
          <p:cNvSpPr>
            <a:spLocks noGrp="1" noChangeArrowheads="1"/>
          </p:cNvSpPr>
          <p:nvPr>
            <p:ph sz="quarter" idx="1"/>
          </p:nvPr>
        </p:nvSpPr>
        <p:spPr>
          <a:xfrm>
            <a:off x="381000" y="1676400"/>
            <a:ext cx="7924800" cy="2667000"/>
          </a:xfrm>
        </p:spPr>
        <p:txBody>
          <a:bodyPr>
            <a:normAutofit/>
          </a:bodyPr>
          <a:lstStyle/>
          <a:p>
            <a:pPr eaLnBrk="1" hangingPunct="1">
              <a:lnSpc>
                <a:spcPct val="80000"/>
              </a:lnSpc>
            </a:pPr>
            <a:r>
              <a:rPr lang="en-US" sz="2800" dirty="0" smtClean="0"/>
              <a:t>Most of the South did not voluntarily desegregate even after the Brown decision</a:t>
            </a:r>
          </a:p>
          <a:p>
            <a:pPr eaLnBrk="1" hangingPunct="1">
              <a:lnSpc>
                <a:spcPct val="80000"/>
              </a:lnSpc>
            </a:pPr>
            <a:r>
              <a:rPr lang="en-US" sz="2800" dirty="0" smtClean="0"/>
              <a:t>Some governors stalled for a decade </a:t>
            </a:r>
          </a:p>
          <a:p>
            <a:pPr eaLnBrk="1" hangingPunct="1">
              <a:lnSpc>
                <a:spcPct val="80000"/>
              </a:lnSpc>
            </a:pPr>
            <a:r>
              <a:rPr lang="en-US" sz="2800" dirty="0" smtClean="0"/>
              <a:t>President will have to risk political support and enforce Court’s ruling</a:t>
            </a:r>
          </a:p>
          <a:p>
            <a:pPr eaLnBrk="1" hangingPunct="1">
              <a:lnSpc>
                <a:spcPct val="80000"/>
              </a:lnSpc>
              <a:buNone/>
            </a:pPr>
            <a:endParaRPr lang="en-US" sz="2800" u="sng" dirty="0" smtClean="0"/>
          </a:p>
          <a:p>
            <a:pPr eaLnBrk="1" hangingPunct="1">
              <a:lnSpc>
                <a:spcPct val="80000"/>
              </a:lnSpc>
              <a:buFontTx/>
              <a:buNone/>
            </a:pPr>
            <a:endParaRPr lang="en-US" sz="2800" dirty="0" smtClean="0"/>
          </a:p>
          <a:p>
            <a:pPr eaLnBrk="1" hangingPunct="1">
              <a:lnSpc>
                <a:spcPct val="80000"/>
              </a:lnSpc>
            </a:pPr>
            <a:endParaRPr lang="en-US" sz="2800" dirty="0" smtClean="0"/>
          </a:p>
        </p:txBody>
      </p:sp>
      <p:pic>
        <p:nvPicPr>
          <p:cNvPr id="7" name="Picture 5" descr="module3a"/>
          <p:cNvPicPr>
            <a:picLocks noChangeAspect="1" noChangeArrowheads="1"/>
          </p:cNvPicPr>
          <p:nvPr/>
        </p:nvPicPr>
        <p:blipFill>
          <a:blip r:embed="rId3" cstate="print"/>
          <a:srcRect/>
          <a:stretch>
            <a:fillRect/>
          </a:stretch>
        </p:blipFill>
        <p:spPr bwMode="auto">
          <a:xfrm>
            <a:off x="762000" y="3886200"/>
            <a:ext cx="2590800" cy="2590800"/>
          </a:xfrm>
          <a:prstGeom prst="rect">
            <a:avLst/>
          </a:prstGeom>
          <a:noFill/>
          <a:ln w="9525">
            <a:noFill/>
            <a:miter lim="800000"/>
            <a:headEnd/>
            <a:tailEnd/>
          </a:ln>
        </p:spPr>
      </p:pic>
      <p:pic>
        <p:nvPicPr>
          <p:cNvPr id="8" name="Picture 9" descr="civil"/>
          <p:cNvPicPr>
            <a:picLocks noChangeAspect="1" noChangeArrowheads="1"/>
          </p:cNvPicPr>
          <p:nvPr/>
        </p:nvPicPr>
        <p:blipFill>
          <a:blip r:embed="rId4" cstate="print"/>
          <a:srcRect/>
          <a:stretch>
            <a:fillRect/>
          </a:stretch>
        </p:blipFill>
        <p:spPr bwMode="auto">
          <a:xfrm>
            <a:off x="3733800" y="4114800"/>
            <a:ext cx="4619130" cy="23669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9808" y="118872"/>
            <a:ext cx="8013192" cy="947928"/>
          </a:xfrm>
        </p:spPr>
        <p:txBody>
          <a:bodyPr/>
          <a:lstStyle/>
          <a:p>
            <a:r>
              <a:rPr lang="en-US" dirty="0" smtClean="0"/>
              <a:t>States Impacted By Ruling</a:t>
            </a:r>
            <a:endParaRPr lang="en-US" dirty="0"/>
          </a:p>
        </p:txBody>
      </p:sp>
      <p:pic>
        <p:nvPicPr>
          <p:cNvPr id="4" name="Picture 3" descr="Educational_seperation_in_the_US_prior_to_Brown_Map"/>
          <p:cNvPicPr>
            <a:picLocks noChangeAspect="1" noChangeArrowheads="1"/>
          </p:cNvPicPr>
          <p:nvPr/>
        </p:nvPicPr>
        <p:blipFill>
          <a:blip r:embed="rId3" cstate="print"/>
          <a:srcRect/>
          <a:stretch>
            <a:fillRect/>
          </a:stretch>
        </p:blipFill>
        <p:spPr bwMode="auto">
          <a:xfrm>
            <a:off x="-18474" y="1020025"/>
            <a:ext cx="9162474" cy="583797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33400" y="228600"/>
            <a:ext cx="8077200" cy="1066800"/>
          </a:xfrm>
          <a:noFill/>
          <a:ln>
            <a:noFill/>
          </a:ln>
        </p:spPr>
        <p:style>
          <a:lnRef idx="2">
            <a:schemeClr val="dk1"/>
          </a:lnRef>
          <a:fillRef idx="1">
            <a:schemeClr val="lt1"/>
          </a:fillRef>
          <a:effectRef idx="0">
            <a:schemeClr val="dk1"/>
          </a:effectRef>
          <a:fontRef idx="minor">
            <a:schemeClr val="dk1"/>
          </a:fontRef>
        </p:style>
        <p:txBody>
          <a:bodyPr>
            <a:noAutofit/>
          </a:bodyPr>
          <a:lstStyle/>
          <a:p>
            <a:r>
              <a:rPr lang="en-US" sz="4000" dirty="0">
                <a:solidFill>
                  <a:schemeClr val="tx1"/>
                </a:solidFill>
              </a:rPr>
              <a:t>The Little Rock Crisis</a:t>
            </a:r>
          </a:p>
        </p:txBody>
      </p:sp>
      <p:sp>
        <p:nvSpPr>
          <p:cNvPr id="7" name="Rectangle 3"/>
          <p:cNvSpPr txBox="1">
            <a:spLocks noChangeArrowheads="1"/>
          </p:cNvSpPr>
          <p:nvPr/>
        </p:nvSpPr>
        <p:spPr bwMode="auto">
          <a:xfrm>
            <a:off x="533400" y="1905000"/>
            <a:ext cx="3582988" cy="4648200"/>
          </a:xfrm>
          <a:prstGeom prst="rect">
            <a:avLst/>
          </a:prstGeom>
          <a:solidFill>
            <a:schemeClr val="bg1"/>
          </a:solidFill>
          <a:ln algn="ctr">
            <a:miter lim="800000"/>
            <a:headEnd/>
            <a:tailEnd/>
          </a:ln>
        </p:spPr>
        <p:txBody>
          <a:bodyPr vert="horz" wrap="square" lIns="91440" tIns="45720" rIns="91440" bIns="45720" numCol="1" rtlCol="0" anchor="t" anchorCtr="0" compatLnSpc="1">
            <a:prstTxWarp prst="textNoShape">
              <a:avLst/>
            </a:prstTxWarp>
            <a:normAutofit/>
          </a:bodyPr>
          <a:lstStyle/>
          <a:p>
            <a:pPr marL="228600" marR="0" lvl="0" indent="-228600" algn="ctr" defTabSz="914400" rtl="0" eaLnBrk="1" fontAlgn="auto" latinLnBrk="0" hangingPunct="1">
              <a:lnSpc>
                <a:spcPct val="80000"/>
              </a:lnSpc>
              <a:spcBef>
                <a:spcPct val="50000"/>
              </a:spcBef>
              <a:spcAft>
                <a:spcPts val="0"/>
              </a:spcAft>
              <a:buClr>
                <a:schemeClr val="accent1"/>
              </a:buClr>
              <a:buSzPct val="80000"/>
              <a:buFontTx/>
              <a:buNone/>
              <a:tabLst/>
              <a:defRPr/>
            </a:pPr>
            <a:r>
              <a:rPr kumimoji="0" lang="en-US" sz="2400" b="1" i="0" u="none" strike="noStrike" kern="1200" cap="none" spc="0" normalizeH="0" baseline="0" noProof="0" dirty="0" smtClean="0">
                <a:ln>
                  <a:noFill/>
                </a:ln>
                <a:effectLst/>
                <a:uLnTx/>
                <a:uFillTx/>
                <a:latin typeface="+mn-lt"/>
                <a:ea typeface="+mn-ea"/>
                <a:cs typeface="+mn-cs"/>
              </a:rPr>
              <a:t>Integration</a:t>
            </a:r>
          </a:p>
          <a:p>
            <a:pPr marL="228600" marR="0" lvl="0" indent="-228600" algn="l" defTabSz="914400" rtl="0" eaLnBrk="1" fontAlgn="auto" latinLnBrk="0" hangingPunct="1">
              <a:lnSpc>
                <a:spcPct val="80000"/>
              </a:lnSpc>
              <a:spcBef>
                <a:spcPct val="50000"/>
              </a:spcBef>
              <a:spcAft>
                <a:spcPts val="0"/>
              </a:spcAft>
              <a:buClr>
                <a:schemeClr val="accent1"/>
              </a:buClr>
              <a:buSzPct val="80000"/>
              <a:buFont typeface="Wingdings 2"/>
              <a:buChar char=""/>
              <a:tabLst/>
              <a:defRPr/>
            </a:pPr>
            <a:r>
              <a:rPr kumimoji="0" lang="en-US" sz="2000" b="0" i="0" u="none" strike="noStrike" kern="1200" cap="none" spc="0" normalizeH="0" baseline="0" noProof="0" dirty="0" smtClean="0">
                <a:ln>
                  <a:noFill/>
                </a:ln>
                <a:effectLst/>
                <a:uLnTx/>
                <a:uFillTx/>
                <a:latin typeface="+mn-lt"/>
                <a:ea typeface="+mn-ea"/>
                <a:cs typeface="+mn-cs"/>
              </a:rPr>
              <a:t>The Supreme Court’s ruling </a:t>
            </a:r>
            <a:r>
              <a:rPr kumimoji="0" lang="en-US" sz="2000" b="0" i="0" u="sng" strike="noStrike" kern="1200" cap="none" spc="0" normalizeH="0" baseline="0" noProof="0" dirty="0" smtClean="0">
                <a:ln>
                  <a:noFill/>
                </a:ln>
                <a:effectLst/>
                <a:uLnTx/>
                <a:uFillTx/>
                <a:latin typeface="+mn-lt"/>
                <a:ea typeface="+mn-ea"/>
                <a:cs typeface="+mn-cs"/>
              </a:rPr>
              <a:t>did not offer guidance </a:t>
            </a:r>
            <a:r>
              <a:rPr kumimoji="0" lang="en-US" sz="2000" b="0" i="0" u="none" strike="noStrike" kern="1200" cap="none" spc="0" normalizeH="0" baseline="0" noProof="0" dirty="0" smtClean="0">
                <a:ln>
                  <a:noFill/>
                </a:ln>
                <a:effectLst/>
                <a:uLnTx/>
                <a:uFillTx/>
                <a:latin typeface="+mn-lt"/>
                <a:ea typeface="+mn-ea"/>
                <a:cs typeface="+mn-cs"/>
              </a:rPr>
              <a:t>about how or when desegregation should occur.</a:t>
            </a:r>
          </a:p>
          <a:p>
            <a:pPr marL="228600" marR="0" lvl="0" indent="-228600" algn="l" defTabSz="914400" rtl="0" eaLnBrk="1" fontAlgn="auto" latinLnBrk="0" hangingPunct="1">
              <a:lnSpc>
                <a:spcPct val="80000"/>
              </a:lnSpc>
              <a:spcBef>
                <a:spcPct val="50000"/>
              </a:spcBef>
              <a:spcAft>
                <a:spcPts val="0"/>
              </a:spcAft>
              <a:buClr>
                <a:schemeClr val="accent1"/>
              </a:buClr>
              <a:buSzPct val="80000"/>
              <a:buFont typeface="Wingdings 2"/>
              <a:buChar char=""/>
              <a:tabLst/>
              <a:defRPr/>
            </a:pPr>
            <a:r>
              <a:rPr kumimoji="0" lang="en-US" sz="2000" b="0" i="0" u="none" strike="noStrike" kern="1200" cap="none" spc="0" normalizeH="0" baseline="0" noProof="0" dirty="0" smtClean="0">
                <a:ln>
                  <a:noFill/>
                </a:ln>
                <a:effectLst/>
                <a:uLnTx/>
                <a:uFillTx/>
                <a:latin typeface="+mn-lt"/>
                <a:ea typeface="+mn-ea"/>
                <a:cs typeface="+mn-cs"/>
              </a:rPr>
              <a:t>Some states integrated quickly.  Other states faced strong opposition.</a:t>
            </a:r>
          </a:p>
          <a:p>
            <a:pPr marL="685800" lvl="1" indent="-228600">
              <a:lnSpc>
                <a:spcPct val="80000"/>
              </a:lnSpc>
              <a:spcBef>
                <a:spcPct val="50000"/>
              </a:spcBef>
              <a:buClr>
                <a:schemeClr val="accent1"/>
              </a:buClr>
              <a:buSzPct val="80000"/>
              <a:buFont typeface="Wingdings 2"/>
              <a:buChar char=""/>
            </a:pPr>
            <a:r>
              <a:rPr kumimoji="0" lang="en-US" sz="2000" b="0" i="0" u="none" strike="noStrike" kern="1200" cap="none" spc="0" normalizeH="0" baseline="0" noProof="0" dirty="0" smtClean="0">
                <a:ln>
                  <a:noFill/>
                </a:ln>
                <a:effectLst/>
                <a:uLnTx/>
                <a:uFillTx/>
                <a:latin typeface="+mn-lt"/>
                <a:ea typeface="+mn-ea"/>
                <a:cs typeface="+mn-cs"/>
              </a:rPr>
              <a:t>Virginia passed laws that </a:t>
            </a:r>
            <a:r>
              <a:rPr kumimoji="0" lang="en-US" sz="2000" b="0" i="0" u="sng" strike="noStrike" kern="1200" cap="none" spc="0" normalizeH="0" baseline="0" noProof="0" dirty="0" smtClean="0">
                <a:ln>
                  <a:noFill/>
                </a:ln>
                <a:effectLst/>
                <a:uLnTx/>
                <a:uFillTx/>
                <a:latin typeface="+mn-lt"/>
                <a:ea typeface="+mn-ea"/>
                <a:cs typeface="+mn-cs"/>
              </a:rPr>
              <a:t>closed</a:t>
            </a:r>
            <a:r>
              <a:rPr kumimoji="0" lang="en-US" sz="2000" b="0" i="0" u="none" strike="noStrike" kern="1200" cap="none" spc="0" normalizeH="0" baseline="0" noProof="0" dirty="0" smtClean="0">
                <a:ln>
                  <a:noFill/>
                </a:ln>
                <a:effectLst/>
                <a:uLnTx/>
                <a:uFillTx/>
                <a:latin typeface="+mn-lt"/>
                <a:ea typeface="+mn-ea"/>
                <a:cs typeface="+mn-cs"/>
              </a:rPr>
              <a:t> schools who planned to integrate.</a:t>
            </a:r>
          </a:p>
          <a:p>
            <a:pPr marL="228600" marR="0" lvl="0" indent="-228600" algn="l" defTabSz="914400" rtl="0" eaLnBrk="1" fontAlgn="auto" latinLnBrk="0" hangingPunct="1">
              <a:lnSpc>
                <a:spcPct val="80000"/>
              </a:lnSpc>
              <a:spcBef>
                <a:spcPct val="50000"/>
              </a:spcBef>
              <a:spcAft>
                <a:spcPts val="0"/>
              </a:spcAft>
              <a:buClr>
                <a:schemeClr val="accent1"/>
              </a:buClr>
              <a:buSzPct val="80000"/>
              <a:buFont typeface="Wingdings 2"/>
              <a:buChar char=""/>
              <a:tabLst/>
              <a:defRPr/>
            </a:pPr>
            <a:r>
              <a:rPr kumimoji="0" lang="en-US" sz="2000" b="0" i="0" u="none" strike="noStrike" kern="1200" cap="none" spc="0" normalizeH="0" baseline="0" noProof="0" dirty="0" smtClean="0">
                <a:ln>
                  <a:noFill/>
                </a:ln>
                <a:effectLst/>
                <a:uLnTx/>
                <a:uFillTx/>
                <a:latin typeface="+mn-lt"/>
                <a:ea typeface="+mn-ea"/>
                <a:cs typeface="+mn-cs"/>
              </a:rPr>
              <a:t>In Little Rock, Arkansas,  Governor </a:t>
            </a:r>
            <a:r>
              <a:rPr lang="en-US" sz="2000" dirty="0" err="1" smtClean="0"/>
              <a:t>Orval</a:t>
            </a:r>
            <a:r>
              <a:rPr lang="en-US" sz="2000" dirty="0" smtClean="0"/>
              <a:t> </a:t>
            </a:r>
            <a:r>
              <a:rPr lang="en-US" sz="2000" dirty="0" err="1" smtClean="0"/>
              <a:t>Faubus</a:t>
            </a:r>
            <a:r>
              <a:rPr lang="en-US" sz="2000" dirty="0" smtClean="0"/>
              <a:t> </a:t>
            </a:r>
            <a:r>
              <a:rPr kumimoji="0" lang="en-US" sz="2000" b="0" i="0" u="none" strike="noStrike" kern="1200" cap="none" spc="0" normalizeH="0" baseline="0" noProof="0" dirty="0" smtClean="0">
                <a:ln>
                  <a:noFill/>
                </a:ln>
                <a:effectLst/>
                <a:uLnTx/>
                <a:uFillTx/>
                <a:latin typeface="+mn-lt"/>
                <a:ea typeface="+mn-ea"/>
                <a:cs typeface="+mn-cs"/>
              </a:rPr>
              <a:t>violated a federal court order to integrate Little Rock’s Central High School.  </a:t>
            </a:r>
            <a:endParaRPr kumimoji="0" lang="en-US" sz="2000" b="0" i="0" u="none" strike="noStrike" kern="1200" cap="none" spc="0" normalizeH="0" baseline="0" noProof="0" dirty="0">
              <a:ln>
                <a:noFill/>
              </a:ln>
              <a:effectLst/>
              <a:uLnTx/>
              <a:uFillTx/>
              <a:latin typeface="+mn-lt"/>
              <a:ea typeface="+mn-ea"/>
              <a:cs typeface="+mn-cs"/>
            </a:endParaRPr>
          </a:p>
        </p:txBody>
      </p:sp>
      <p:sp>
        <p:nvSpPr>
          <p:cNvPr id="8" name="Rectangle 4"/>
          <p:cNvSpPr txBox="1">
            <a:spLocks noChangeArrowheads="1"/>
          </p:cNvSpPr>
          <p:nvPr/>
        </p:nvSpPr>
        <p:spPr bwMode="auto">
          <a:xfrm>
            <a:off x="4343400" y="1905000"/>
            <a:ext cx="3811588" cy="4648200"/>
          </a:xfrm>
          <a:prstGeom prst="rect">
            <a:avLst/>
          </a:prstGeom>
          <a:solidFill>
            <a:schemeClr val="bg1"/>
          </a:solidFill>
          <a:ln algn="ctr">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auto" latinLnBrk="0" hangingPunct="1">
              <a:lnSpc>
                <a:spcPct val="80000"/>
              </a:lnSpc>
              <a:spcBef>
                <a:spcPct val="50000"/>
              </a:spcBef>
              <a:spcAft>
                <a:spcPts val="0"/>
              </a:spcAft>
              <a:buClr>
                <a:schemeClr val="accent1"/>
              </a:buClr>
              <a:buSzPct val="80000"/>
              <a:buFontTx/>
              <a:buNone/>
              <a:tabLst/>
              <a:defRPr/>
            </a:pPr>
            <a:r>
              <a:rPr kumimoji="0" lang="en-US" sz="2400" b="1" i="0" u="none" strike="noStrike" kern="1200" cap="none" spc="0" normalizeH="0" baseline="0" noProof="0" dirty="0" smtClean="0">
                <a:ln>
                  <a:noFill/>
                </a:ln>
                <a:effectLst/>
                <a:uLnTx/>
                <a:uFillTx/>
                <a:latin typeface="+mn-lt"/>
                <a:ea typeface="+mn-ea"/>
                <a:cs typeface="+mn-cs"/>
              </a:rPr>
              <a:t>The Little Rock Nine</a:t>
            </a:r>
          </a:p>
          <a:p>
            <a:pPr marL="228600" marR="0" lvl="0" indent="-228600" algn="l" defTabSz="914400" rtl="0" eaLnBrk="1" fontAlgn="auto" latinLnBrk="0" hangingPunct="1">
              <a:lnSpc>
                <a:spcPct val="80000"/>
              </a:lnSpc>
              <a:spcBef>
                <a:spcPct val="50000"/>
              </a:spcBef>
              <a:spcAft>
                <a:spcPts val="0"/>
              </a:spcAft>
              <a:buClr>
                <a:schemeClr val="accent1"/>
              </a:buClr>
              <a:buSzPct val="80000"/>
              <a:buFont typeface="Wingdings 2"/>
              <a:buChar char=""/>
              <a:tabLst/>
              <a:defRPr/>
            </a:pPr>
            <a:r>
              <a:rPr kumimoji="0" lang="en-US" sz="2000" b="0" i="0" u="none" strike="noStrike" kern="1200" cap="none" spc="0" normalizeH="0" baseline="0" noProof="0" dirty="0" smtClean="0">
                <a:ln>
                  <a:noFill/>
                </a:ln>
                <a:effectLst/>
                <a:uLnTx/>
                <a:uFillTx/>
                <a:latin typeface="+mn-lt"/>
                <a:ea typeface="+mn-ea"/>
                <a:cs typeface="+mn-cs"/>
              </a:rPr>
              <a:t>On September 4, 1957, angry whites harassed nine black students as they arrived at Little Rock’s Central High School.</a:t>
            </a:r>
          </a:p>
          <a:p>
            <a:pPr marL="228600" marR="0" lvl="0" indent="-228600" algn="l" defTabSz="914400" rtl="0" eaLnBrk="1" fontAlgn="auto" latinLnBrk="0" hangingPunct="1">
              <a:lnSpc>
                <a:spcPct val="80000"/>
              </a:lnSpc>
              <a:spcBef>
                <a:spcPct val="50000"/>
              </a:spcBef>
              <a:spcAft>
                <a:spcPts val="0"/>
              </a:spcAft>
              <a:buClr>
                <a:schemeClr val="accent1"/>
              </a:buClr>
              <a:buSzPct val="80000"/>
              <a:buFont typeface="Wingdings 2"/>
              <a:buChar char=""/>
              <a:tabLst/>
              <a:defRPr/>
            </a:pPr>
            <a:r>
              <a:rPr kumimoji="0" lang="en-US" sz="2000" b="0" i="0" u="none" strike="noStrike" kern="1200" cap="none" spc="0" normalizeH="0" baseline="0" noProof="0" dirty="0" smtClean="0">
                <a:ln>
                  <a:noFill/>
                </a:ln>
                <a:effectLst/>
                <a:uLnTx/>
                <a:uFillTx/>
                <a:latin typeface="+mn-lt"/>
                <a:ea typeface="+mn-ea"/>
                <a:cs typeface="+mn-cs"/>
              </a:rPr>
              <a:t>The Arkansas National Guard turned the </a:t>
            </a:r>
            <a:r>
              <a:rPr kumimoji="0" lang="en-US" sz="2000" b="1" i="0" u="none" strike="noStrike" kern="1200" cap="none" spc="0" normalizeH="0" baseline="0" noProof="0" dirty="0" smtClean="0">
                <a:ln>
                  <a:noFill/>
                </a:ln>
                <a:effectLst/>
                <a:uLnTx/>
                <a:uFillTx/>
                <a:latin typeface="+mn-lt"/>
                <a:ea typeface="+mn-ea"/>
                <a:cs typeface="+mn-cs"/>
              </a:rPr>
              <a:t>Little Rock Nine</a:t>
            </a:r>
            <a:r>
              <a:rPr kumimoji="0" lang="en-US" sz="2000" b="0" i="0" u="none" strike="noStrike" kern="1200" cap="none" spc="0" normalizeH="0" baseline="0" noProof="0" dirty="0" smtClean="0">
                <a:ln>
                  <a:noFill/>
                </a:ln>
                <a:effectLst/>
                <a:uLnTx/>
                <a:uFillTx/>
                <a:latin typeface="+mn-lt"/>
                <a:ea typeface="+mn-ea"/>
                <a:cs typeface="+mn-cs"/>
              </a:rPr>
              <a:t> away and prevented them from entering the school for three weeks.</a:t>
            </a:r>
          </a:p>
          <a:p>
            <a:pPr marL="228600" marR="0" lvl="0" indent="-228600" algn="l" defTabSz="914400" rtl="0" eaLnBrk="1" fontAlgn="auto" latinLnBrk="0" hangingPunct="1">
              <a:lnSpc>
                <a:spcPct val="80000"/>
              </a:lnSpc>
              <a:spcBef>
                <a:spcPct val="50000"/>
              </a:spcBef>
              <a:spcAft>
                <a:spcPts val="0"/>
              </a:spcAft>
              <a:buClr>
                <a:schemeClr val="accent1"/>
              </a:buClr>
              <a:buSzPct val="80000"/>
              <a:buFont typeface="Wingdings 2"/>
              <a:buChar char=""/>
              <a:tabLst/>
              <a:defRPr/>
            </a:pPr>
            <a:r>
              <a:rPr kumimoji="0" lang="en-US" sz="2000" b="0" i="0" u="none" strike="noStrike" kern="1200" cap="none" spc="0" normalizeH="0" baseline="0" noProof="0" dirty="0" smtClean="0">
                <a:ln>
                  <a:noFill/>
                </a:ln>
                <a:effectLst/>
                <a:uLnTx/>
                <a:uFillTx/>
                <a:latin typeface="+mn-lt"/>
                <a:ea typeface="+mn-ea"/>
                <a:cs typeface="+mn-cs"/>
              </a:rPr>
              <a:t>Finally, President Eisenhower sent 101</a:t>
            </a:r>
            <a:r>
              <a:rPr kumimoji="0" lang="en-US" sz="2000" b="0" i="0" u="none" strike="noStrike" kern="1200" cap="none" spc="0" normalizeH="0" baseline="30000" noProof="0" dirty="0" smtClean="0">
                <a:ln>
                  <a:noFill/>
                </a:ln>
                <a:effectLst/>
                <a:uLnTx/>
                <a:uFillTx/>
                <a:latin typeface="+mn-lt"/>
                <a:ea typeface="+mn-ea"/>
                <a:cs typeface="+mn-cs"/>
              </a:rPr>
              <a:t>st</a:t>
            </a:r>
            <a:r>
              <a:rPr kumimoji="0" lang="en-US" sz="2000" b="0" i="0" u="none" strike="noStrike" kern="1200" cap="none" spc="0" normalizeH="0" baseline="0" noProof="0" dirty="0" smtClean="0">
                <a:ln>
                  <a:noFill/>
                </a:ln>
                <a:effectLst/>
                <a:uLnTx/>
                <a:uFillTx/>
                <a:latin typeface="+mn-lt"/>
                <a:ea typeface="+mn-ea"/>
                <a:cs typeface="+mn-cs"/>
              </a:rPr>
              <a:t> Airborne to escort the Little Rock Nine into the school.</a:t>
            </a:r>
          </a:p>
          <a:p>
            <a:pPr marL="228600" marR="0" lvl="0" indent="-228600" algn="l" defTabSz="914400" rtl="0" eaLnBrk="1" fontAlgn="auto" latinLnBrk="0" hangingPunct="1">
              <a:lnSpc>
                <a:spcPct val="80000"/>
              </a:lnSpc>
              <a:spcBef>
                <a:spcPct val="50000"/>
              </a:spcBef>
              <a:spcAft>
                <a:spcPts val="0"/>
              </a:spcAft>
              <a:buClr>
                <a:schemeClr val="accent1"/>
              </a:buClr>
              <a:buSzPct val="80000"/>
              <a:buFont typeface="Wingdings 2"/>
              <a:buChar char=""/>
              <a:tabLst/>
              <a:defRPr/>
            </a:pPr>
            <a:r>
              <a:rPr kumimoji="0" lang="en-US" sz="2000" b="0" i="0" u="none" strike="noStrike" kern="1200" cap="none" spc="0" normalizeH="0" baseline="0" noProof="0" dirty="0" smtClean="0">
                <a:ln>
                  <a:noFill/>
                </a:ln>
                <a:effectLst/>
                <a:uLnTx/>
                <a:uFillTx/>
                <a:latin typeface="+mn-lt"/>
                <a:ea typeface="+mn-ea"/>
                <a:cs typeface="+mn-cs"/>
              </a:rPr>
              <a:t>The events in Little Rock revealed how strong racism was in some parts of the country.</a:t>
            </a:r>
            <a:endParaRPr kumimoji="0" lang="en-US" sz="2000" b="0" i="0" u="none" strike="noStrike" kern="1200" cap="none" spc="0" normalizeH="0" baseline="0" noProof="0" dirty="0">
              <a:ln>
                <a:noFill/>
              </a:ln>
              <a:effectLst/>
              <a:uLnTx/>
              <a:uFillTx/>
              <a:latin typeface="+mn-lt"/>
              <a:ea typeface="+mn-ea"/>
              <a:cs typeface="+mn-cs"/>
            </a:endParaRPr>
          </a:p>
        </p:txBody>
      </p:sp>
      <p:pic>
        <p:nvPicPr>
          <p:cNvPr id="9" name="Picture 14" descr="force"/>
          <p:cNvPicPr>
            <a:picLocks noChangeAspect="1" noChangeArrowheads="1"/>
          </p:cNvPicPr>
          <p:nvPr/>
        </p:nvPicPr>
        <p:blipFill>
          <a:blip r:embed="rId2" cstate="print"/>
          <a:srcRect/>
          <a:stretch>
            <a:fillRect/>
          </a:stretch>
        </p:blipFill>
        <p:spPr bwMode="auto">
          <a:xfrm>
            <a:off x="6315075" y="0"/>
            <a:ext cx="2828925" cy="17995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hoto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itle 4"/>
          <p:cNvSpPr>
            <a:spLocks noGrp="1"/>
          </p:cNvSpPr>
          <p:nvPr>
            <p:ph type="title"/>
          </p:nvPr>
        </p:nvSpPr>
        <p:spPr>
          <a:noFill/>
        </p:spPr>
        <p:txBody>
          <a:bodyPr/>
          <a:lstStyle/>
          <a:p>
            <a:r>
              <a:rPr lang="en-US" dirty="0" smtClean="0">
                <a:solidFill>
                  <a:schemeClr val="tx1"/>
                </a:solidFill>
              </a:rPr>
              <a:t>Primary Sources-Photographs</a:t>
            </a:r>
            <a:endParaRPr lang="en-US"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28600" y="609600"/>
            <a:ext cx="8686800" cy="762000"/>
          </a:xfrm>
          <a:prstGeom prst="rect">
            <a:avLst/>
          </a:prstGeom>
          <a:noFill/>
        </p:spPr>
        <p:txBody>
          <a:bodyPr vert="horz" lIns="91440" rIns="45720" rtlCol="0" anchor="ctr">
            <a:no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effectLst/>
                <a:uLnTx/>
                <a:uFillTx/>
                <a:latin typeface="+mj-lt"/>
                <a:ea typeface="+mj-ea"/>
                <a:cs typeface="Times New Roman" pitchFamily="18" charset="0"/>
              </a:rPr>
              <a:t>Little Rock, Arkansas Central High School (1957)</a:t>
            </a:r>
          </a:p>
        </p:txBody>
      </p:sp>
      <p:sp>
        <p:nvSpPr>
          <p:cNvPr id="4" name="Rectangle 3"/>
          <p:cNvSpPr txBox="1">
            <a:spLocks noChangeArrowheads="1"/>
          </p:cNvSpPr>
          <p:nvPr/>
        </p:nvSpPr>
        <p:spPr>
          <a:xfrm>
            <a:off x="152400" y="1600200"/>
            <a:ext cx="3657600" cy="5105400"/>
          </a:xfrm>
          <a:prstGeom prst="rect">
            <a:avLst/>
          </a:prstGeom>
        </p:spPr>
        <p:txBody>
          <a:bodyPr>
            <a:normAutofit lnSpcReduction="10000"/>
          </a:bodyPr>
          <a:lstStyle/>
          <a:p>
            <a:pPr marL="438912" marR="0" lvl="0" indent="-320040" algn="l" defTabSz="914400" rtl="0" eaLnBrk="1" fontAlgn="auto" latinLnBrk="0" hangingPunct="1">
              <a:lnSpc>
                <a:spcPct val="80000"/>
              </a:lnSpc>
              <a:spcBef>
                <a:spcPts val="0"/>
              </a:spcBef>
              <a:spcAft>
                <a:spcPts val="0"/>
              </a:spcAft>
              <a:buClr>
                <a:schemeClr val="accent1"/>
              </a:buClr>
              <a:buSzPct val="80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Times New Roman" pitchFamily="18" charset="0"/>
              </a:rPr>
              <a:t>Ernest Green:</a:t>
            </a:r>
            <a:r>
              <a:rPr kumimoji="0" lang="en-US" sz="2600" b="0" i="0" u="none" strike="noStrike" kern="1200" cap="none" spc="0" normalizeH="0" noProof="0" dirty="0" smtClean="0">
                <a:ln>
                  <a:noFill/>
                </a:ln>
                <a:solidFill>
                  <a:schemeClr val="tx1"/>
                </a:solidFill>
                <a:effectLst/>
                <a:uLnTx/>
                <a:uFillTx/>
                <a:latin typeface="+mn-lt"/>
                <a:ea typeface="+mn-ea"/>
                <a:cs typeface="Times New Roman" pitchFamily="18" charset="0"/>
              </a:rPr>
              <a:t> </a:t>
            </a:r>
            <a:r>
              <a:rPr kumimoji="0" lang="en-US" sz="2600" b="0" i="0" u="none" strike="noStrike" kern="1200" cap="none" spc="0" normalizeH="0" baseline="0" noProof="0" dirty="0" smtClean="0">
                <a:ln>
                  <a:noFill/>
                </a:ln>
                <a:solidFill>
                  <a:schemeClr val="tx1"/>
                </a:solidFill>
                <a:effectLst/>
                <a:uLnTx/>
                <a:uFillTx/>
                <a:latin typeface="+mn-lt"/>
                <a:ea typeface="+mn-ea"/>
                <a:cs typeface="Times New Roman" pitchFamily="18" charset="0"/>
              </a:rPr>
              <a:t>1</a:t>
            </a:r>
            <a:r>
              <a:rPr kumimoji="0" lang="en-US" sz="2600" b="0" i="0" u="none" strike="noStrike" kern="1200" cap="none" spc="0" normalizeH="0" baseline="30000" noProof="0" dirty="0" smtClean="0">
                <a:ln>
                  <a:noFill/>
                </a:ln>
                <a:solidFill>
                  <a:schemeClr val="tx1"/>
                </a:solidFill>
                <a:effectLst/>
                <a:uLnTx/>
                <a:uFillTx/>
                <a:latin typeface="+mn-lt"/>
                <a:ea typeface="+mn-ea"/>
                <a:cs typeface="Times New Roman" pitchFamily="18" charset="0"/>
              </a:rPr>
              <a:t>st</a:t>
            </a:r>
            <a:r>
              <a:rPr kumimoji="0" lang="en-US" sz="2600" b="0" i="0" u="none" strike="noStrike" kern="1200" cap="none" spc="0" normalizeH="0" baseline="0" noProof="0" dirty="0" smtClean="0">
                <a:ln>
                  <a:noFill/>
                </a:ln>
                <a:solidFill>
                  <a:schemeClr val="tx1"/>
                </a:solidFill>
                <a:effectLst/>
                <a:uLnTx/>
                <a:uFillTx/>
                <a:latin typeface="+mn-lt"/>
                <a:ea typeface="+mn-ea"/>
                <a:cs typeface="Times New Roman" pitchFamily="18" charset="0"/>
              </a:rPr>
              <a:t> black student to graduate from Central High School.</a:t>
            </a:r>
          </a:p>
          <a:p>
            <a:pPr marL="438912" marR="0" lvl="0" indent="-320040" algn="l" defTabSz="914400" rtl="0" eaLnBrk="1" fontAlgn="auto" latinLnBrk="0" hangingPunct="1">
              <a:lnSpc>
                <a:spcPct val="80000"/>
              </a:lnSpc>
              <a:spcBef>
                <a:spcPts val="0"/>
              </a:spcBef>
              <a:spcAft>
                <a:spcPts val="0"/>
              </a:spcAft>
              <a:buClr>
                <a:schemeClr val="accent1"/>
              </a:buClr>
              <a:buSzPct val="80000"/>
              <a:buFont typeface="Wingdings 2"/>
              <a:buChar char=""/>
              <a:tabLst/>
              <a:defRPr/>
            </a:pPr>
            <a:r>
              <a:rPr lang="en-US" sz="2600" dirty="0" smtClean="0">
                <a:cs typeface="Times New Roman" pitchFamily="18" charset="0"/>
              </a:rPr>
              <a:t>In response, n</a:t>
            </a:r>
            <a:r>
              <a:rPr kumimoji="0" lang="en-US" sz="2600" b="0" i="0" u="none" strike="noStrike" kern="1200" cap="none" spc="0" normalizeH="0" baseline="0" noProof="0" dirty="0" smtClean="0">
                <a:ln>
                  <a:noFill/>
                </a:ln>
                <a:solidFill>
                  <a:schemeClr val="tx1"/>
                </a:solidFill>
                <a:effectLst/>
                <a:uLnTx/>
                <a:uFillTx/>
                <a:latin typeface="+mn-lt"/>
                <a:ea typeface="+mn-ea"/>
                <a:cs typeface="Times New Roman" pitchFamily="18" charset="0"/>
              </a:rPr>
              <a:t>ext year Governor </a:t>
            </a:r>
            <a:r>
              <a:rPr kumimoji="0" lang="en-US" sz="2600" b="0" i="0" u="none" strike="noStrike" kern="1200" cap="none" spc="0" normalizeH="0" baseline="0" noProof="0" dirty="0" err="1" smtClean="0">
                <a:ln>
                  <a:noFill/>
                </a:ln>
                <a:solidFill>
                  <a:schemeClr val="tx1"/>
                </a:solidFill>
                <a:effectLst/>
                <a:uLnTx/>
                <a:uFillTx/>
                <a:latin typeface="+mn-lt"/>
                <a:ea typeface="+mn-ea"/>
                <a:cs typeface="Times New Roman" pitchFamily="18" charset="0"/>
              </a:rPr>
              <a:t>Faubus</a:t>
            </a:r>
            <a:r>
              <a:rPr kumimoji="0" lang="en-US" sz="2600" b="0" i="0" u="none" strike="noStrike" kern="1200" cap="none" spc="0" normalizeH="0" baseline="0" noProof="0" dirty="0" smtClean="0">
                <a:ln>
                  <a:noFill/>
                </a:ln>
                <a:solidFill>
                  <a:schemeClr val="tx1"/>
                </a:solidFill>
                <a:effectLst/>
                <a:uLnTx/>
                <a:uFillTx/>
                <a:latin typeface="+mn-lt"/>
                <a:ea typeface="+mn-ea"/>
                <a:cs typeface="Times New Roman" pitchFamily="18" charset="0"/>
              </a:rPr>
              <a:t> closed the Little Rock</a:t>
            </a:r>
            <a:r>
              <a:rPr kumimoji="0" lang="en-US" sz="2600" b="0" i="0" u="none" strike="noStrike" kern="1200" cap="none" spc="0" normalizeH="0" noProof="0" dirty="0" smtClean="0">
                <a:ln>
                  <a:noFill/>
                </a:ln>
                <a:solidFill>
                  <a:schemeClr val="tx1"/>
                </a:solidFill>
                <a:effectLst/>
                <a:uLnTx/>
                <a:uFillTx/>
                <a:latin typeface="+mn-lt"/>
                <a:ea typeface="+mn-ea"/>
                <a:cs typeface="Times New Roman" pitchFamily="18" charset="0"/>
              </a:rPr>
              <a:t> </a:t>
            </a:r>
            <a:r>
              <a:rPr kumimoji="0" lang="en-US" sz="2600" b="0" i="0" u="none" strike="noStrike" kern="1200" cap="none" spc="0" normalizeH="0" baseline="0" noProof="0" dirty="0" smtClean="0">
                <a:ln>
                  <a:noFill/>
                </a:ln>
                <a:solidFill>
                  <a:schemeClr val="tx1"/>
                </a:solidFill>
                <a:effectLst/>
                <a:uLnTx/>
                <a:uFillTx/>
                <a:latin typeface="+mn-lt"/>
                <a:ea typeface="+mn-ea"/>
                <a:cs typeface="Times New Roman" pitchFamily="18" charset="0"/>
              </a:rPr>
              <a:t>schools in 1958-1959</a:t>
            </a:r>
            <a:r>
              <a:rPr kumimoji="0" lang="en-US" sz="2600" b="0" i="0" u="none" strike="noStrike" kern="1200" cap="none" spc="0" normalizeH="0" noProof="0" dirty="0" smtClean="0">
                <a:ln>
                  <a:noFill/>
                </a:ln>
                <a:solidFill>
                  <a:schemeClr val="tx1"/>
                </a:solidFill>
                <a:effectLst/>
                <a:uLnTx/>
                <a:uFillTx/>
                <a:latin typeface="+mn-lt"/>
                <a:ea typeface="+mn-ea"/>
                <a:cs typeface="Times New Roman" pitchFamily="18" charset="0"/>
              </a:rPr>
              <a:t> </a:t>
            </a:r>
            <a:r>
              <a:rPr kumimoji="0" lang="en-US" sz="2600" b="0" i="0" u="none" strike="noStrike" kern="1200" cap="none" spc="0" normalizeH="0" baseline="0" noProof="0" dirty="0" smtClean="0">
                <a:ln>
                  <a:noFill/>
                </a:ln>
                <a:solidFill>
                  <a:schemeClr val="tx1"/>
                </a:solidFill>
                <a:effectLst/>
                <a:uLnTx/>
                <a:uFillTx/>
                <a:latin typeface="+mn-lt"/>
                <a:ea typeface="+mn-ea"/>
                <a:cs typeface="Times New Roman" pitchFamily="18" charset="0"/>
              </a:rPr>
              <a:t>so that integration couldn’t take place.</a:t>
            </a:r>
          </a:p>
          <a:p>
            <a:pPr marL="896112" lvl="1" indent="-320040">
              <a:lnSpc>
                <a:spcPct val="80000"/>
              </a:lnSpc>
              <a:buClr>
                <a:schemeClr val="accent1"/>
              </a:buClr>
              <a:buSzPct val="80000"/>
              <a:buFont typeface="Wingdings 2"/>
              <a:buChar char=""/>
            </a:pPr>
            <a:r>
              <a:rPr lang="en-US" sz="2000" dirty="0" smtClean="0">
                <a:cs typeface="Times New Roman" pitchFamily="18" charset="0"/>
              </a:rPr>
              <a:t>Favors Whites:</a:t>
            </a:r>
          </a:p>
          <a:p>
            <a:pPr marL="1353312" lvl="2" indent="-320040">
              <a:lnSpc>
                <a:spcPct val="80000"/>
              </a:lnSpc>
              <a:buClr>
                <a:schemeClr val="accent1"/>
              </a:buClr>
              <a:buSzPct val="80000"/>
              <a:buFont typeface="Wingdings 2"/>
              <a:buChar char=""/>
            </a:pPr>
            <a:r>
              <a:rPr lang="en-US" sz="2000" dirty="0" smtClean="0">
                <a:cs typeface="Times New Roman" pitchFamily="18" charset="0"/>
              </a:rPr>
              <a:t>Greater ability to afford private schools and tutors</a:t>
            </a:r>
          </a:p>
          <a:p>
            <a:pPr marL="1353312" lvl="2" indent="-320040">
              <a:lnSpc>
                <a:spcPct val="80000"/>
              </a:lnSpc>
              <a:buClr>
                <a:schemeClr val="accent1"/>
              </a:buClr>
              <a:buSzPct val="80000"/>
              <a:buFont typeface="Wingdings 2"/>
              <a:buChar char=""/>
            </a:pPr>
            <a:r>
              <a:rPr lang="en-US" sz="2000" dirty="0" smtClean="0">
                <a:cs typeface="Times New Roman" pitchFamily="18" charset="0"/>
              </a:rPr>
              <a:t>Parents more educated and able to home school</a:t>
            </a:r>
          </a:p>
          <a:p>
            <a:pPr marL="1353312" lvl="2" indent="-320040">
              <a:lnSpc>
                <a:spcPct val="80000"/>
              </a:lnSpc>
              <a:buClr>
                <a:schemeClr val="accent1"/>
              </a:buClr>
              <a:buSzPct val="80000"/>
              <a:buFont typeface="Wingdings 2"/>
              <a:buChar char=""/>
            </a:pPr>
            <a:r>
              <a:rPr lang="en-US" sz="2000" dirty="0" smtClean="0">
                <a:cs typeface="Times New Roman" pitchFamily="18" charset="0"/>
              </a:rPr>
              <a:t>Control more jobs and can train who they want</a:t>
            </a:r>
          </a:p>
          <a:p>
            <a:pPr marL="1353312" lvl="2" indent="-320040">
              <a:lnSpc>
                <a:spcPct val="80000"/>
              </a:lnSpc>
              <a:buClr>
                <a:schemeClr val="accent1"/>
              </a:buClr>
              <a:buSzPct val="80000"/>
              <a:buFont typeface="Wingdings 2"/>
              <a:buChar cha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15" descr="index17"/>
          <p:cNvPicPr>
            <a:picLocks noChangeAspect="1" noChangeArrowheads="1"/>
          </p:cNvPicPr>
          <p:nvPr/>
        </p:nvPicPr>
        <p:blipFill>
          <a:blip r:embed="rId2" cstate="print"/>
          <a:srcRect/>
          <a:stretch>
            <a:fillRect/>
          </a:stretch>
        </p:blipFill>
        <p:spPr bwMode="auto">
          <a:xfrm>
            <a:off x="3886200" y="1676400"/>
            <a:ext cx="2057400" cy="2398406"/>
          </a:xfrm>
          <a:prstGeom prst="rect">
            <a:avLst/>
          </a:prstGeom>
          <a:noFill/>
          <a:ln w="9525">
            <a:noFill/>
            <a:miter lim="800000"/>
            <a:headEnd/>
            <a:tailEnd/>
          </a:ln>
        </p:spPr>
      </p:pic>
      <p:pic>
        <p:nvPicPr>
          <p:cNvPr id="8" name="Picture 2" descr="http://tbn0.google.com/images?q=tbn:KlZ2lH25w9LjqM:http://img.timeinc.net/time/magazine/archive/covers/1957/1101570923_400.jpg">
            <a:hlinkClick r:id="rId3"/>
          </p:cNvPr>
          <p:cNvPicPr>
            <a:picLocks noChangeAspect="1" noChangeArrowheads="1"/>
          </p:cNvPicPr>
          <p:nvPr/>
        </p:nvPicPr>
        <p:blipFill>
          <a:blip r:embed="rId4" cstate="print"/>
          <a:srcRect/>
          <a:stretch>
            <a:fillRect/>
          </a:stretch>
        </p:blipFill>
        <p:spPr bwMode="auto">
          <a:xfrm>
            <a:off x="4038600" y="4114800"/>
            <a:ext cx="1905000" cy="2514602"/>
          </a:xfrm>
          <a:prstGeom prst="rect">
            <a:avLst/>
          </a:prstGeom>
          <a:noFill/>
        </p:spPr>
      </p:pic>
      <p:pic>
        <p:nvPicPr>
          <p:cNvPr id="1026" name="Picture 2"/>
          <p:cNvPicPr>
            <a:picLocks noChangeAspect="1" noChangeArrowheads="1"/>
          </p:cNvPicPr>
          <p:nvPr/>
        </p:nvPicPr>
        <p:blipFill>
          <a:blip r:embed="rId5" cstate="print"/>
          <a:srcRect/>
          <a:stretch>
            <a:fillRect/>
          </a:stretch>
        </p:blipFill>
        <p:spPr bwMode="auto">
          <a:xfrm>
            <a:off x="6341587" y="4566412"/>
            <a:ext cx="2116613" cy="2215388"/>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cstate="print"/>
          <a:srcRect/>
          <a:stretch>
            <a:fillRect/>
          </a:stretch>
        </p:blipFill>
        <p:spPr bwMode="auto">
          <a:xfrm>
            <a:off x="6400800" y="1600200"/>
            <a:ext cx="2019300" cy="28575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5448"/>
            <a:ext cx="4953000" cy="1252728"/>
          </a:xfrm>
          <a:noFill/>
        </p:spPr>
        <p:txBody>
          <a:bodyPr/>
          <a:lstStyle/>
          <a:p>
            <a:r>
              <a:rPr lang="en-US" dirty="0" smtClean="0">
                <a:solidFill>
                  <a:schemeClr val="tx1"/>
                </a:solidFill>
              </a:rPr>
              <a:t>Emmett Till (1955)</a:t>
            </a:r>
            <a:endParaRPr lang="en-US" dirty="0">
              <a:solidFill>
                <a:schemeClr val="tx1"/>
              </a:solidFill>
            </a:endParaRPr>
          </a:p>
        </p:txBody>
      </p:sp>
      <p:sp>
        <p:nvSpPr>
          <p:cNvPr id="5" name="Content Placeholder 4"/>
          <p:cNvSpPr>
            <a:spLocks noGrp="1"/>
          </p:cNvSpPr>
          <p:nvPr>
            <p:ph sz="quarter" idx="1"/>
          </p:nvPr>
        </p:nvSpPr>
        <p:spPr>
          <a:xfrm>
            <a:off x="457200" y="1775191"/>
            <a:ext cx="4267200" cy="4625609"/>
          </a:xfrm>
        </p:spPr>
        <p:txBody>
          <a:bodyPr>
            <a:normAutofit fontScale="77500" lnSpcReduction="20000"/>
          </a:bodyPr>
          <a:lstStyle/>
          <a:p>
            <a:r>
              <a:rPr lang="en-US" dirty="0" smtClean="0"/>
              <a:t>Emmett Till, 14 yrs. old from Chicago</a:t>
            </a:r>
          </a:p>
          <a:p>
            <a:r>
              <a:rPr lang="en-US" dirty="0" smtClean="0"/>
              <a:t>Went down to the Mississippi Delta for the first time to visit relatives.</a:t>
            </a:r>
          </a:p>
          <a:p>
            <a:r>
              <a:rPr lang="en-US" dirty="0" smtClean="0"/>
              <a:t>Lynched for “inappropriate” conduct towards white female</a:t>
            </a:r>
          </a:p>
          <a:p>
            <a:pPr lvl="1"/>
            <a:r>
              <a:rPr lang="en-US" dirty="0" smtClean="0"/>
              <a:t>Roy Bryant and J.W. Milam acquitted of murder charges</a:t>
            </a:r>
          </a:p>
          <a:p>
            <a:pPr lvl="1"/>
            <a:r>
              <a:rPr lang="en-US" dirty="0" smtClean="0"/>
              <a:t>Later confess in a paid interview for </a:t>
            </a:r>
            <a:r>
              <a:rPr lang="en-US" i="1" dirty="0" smtClean="0"/>
              <a:t>Look</a:t>
            </a:r>
            <a:r>
              <a:rPr lang="en-US" dirty="0" smtClean="0"/>
              <a:t> magazine</a:t>
            </a:r>
          </a:p>
          <a:p>
            <a:r>
              <a:rPr lang="en-US" dirty="0" smtClean="0"/>
              <a:t>Emmett’s death served as a galvanizing force for outraged African-Americans.</a:t>
            </a:r>
          </a:p>
          <a:p>
            <a:pPr lvl="1"/>
            <a:r>
              <a:rPr lang="en-US" dirty="0" smtClean="0"/>
              <a:t>Many decided that the slow legal approach of the NAACP was not enough.</a:t>
            </a:r>
          </a:p>
          <a:p>
            <a:pPr lvl="1"/>
            <a:r>
              <a:rPr lang="en-US" dirty="0" smtClean="0"/>
              <a:t>Motivated more people to get involved</a:t>
            </a:r>
          </a:p>
          <a:p>
            <a:endParaRPr lang="en-US" dirty="0"/>
          </a:p>
        </p:txBody>
      </p:sp>
      <p:pic>
        <p:nvPicPr>
          <p:cNvPr id="2052" name="Picture 4"/>
          <p:cNvPicPr>
            <a:picLocks noChangeAspect="1" noChangeArrowheads="1"/>
          </p:cNvPicPr>
          <p:nvPr/>
        </p:nvPicPr>
        <p:blipFill>
          <a:blip r:embed="rId2" cstate="print"/>
          <a:srcRect/>
          <a:stretch>
            <a:fillRect/>
          </a:stretch>
        </p:blipFill>
        <p:spPr bwMode="auto">
          <a:xfrm>
            <a:off x="5562600" y="381000"/>
            <a:ext cx="2743200" cy="2088859"/>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cstate="print"/>
          <a:srcRect l="5194" t="10526" b="26316"/>
          <a:stretch>
            <a:fillRect/>
          </a:stretch>
        </p:blipFill>
        <p:spPr bwMode="auto">
          <a:xfrm>
            <a:off x="5410200" y="2743200"/>
            <a:ext cx="2781980" cy="9144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cstate="print"/>
          <a:srcRect/>
          <a:stretch>
            <a:fillRect/>
          </a:stretch>
        </p:blipFill>
        <p:spPr bwMode="auto">
          <a:xfrm>
            <a:off x="4953000" y="3752427"/>
            <a:ext cx="3657600" cy="2953173"/>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noFill/>
        </p:spPr>
        <p:txBody>
          <a:bodyPr/>
          <a:lstStyle/>
          <a:p>
            <a:pPr eaLnBrk="1" hangingPunct="1"/>
            <a:r>
              <a:rPr lang="en-US" dirty="0" smtClean="0">
                <a:solidFill>
                  <a:schemeClr val="tx1"/>
                </a:solidFill>
                <a:cs typeface="Times New Roman" pitchFamily="18" charset="0"/>
              </a:rPr>
              <a:t>Montgomery Bus Boycott (1955)</a:t>
            </a:r>
            <a:r>
              <a:rPr lang="en-US" dirty="0" smtClean="0">
                <a:solidFill>
                  <a:schemeClr val="tx1"/>
                </a:solidFill>
              </a:rPr>
              <a:t> </a:t>
            </a:r>
          </a:p>
        </p:txBody>
      </p:sp>
      <p:sp>
        <p:nvSpPr>
          <p:cNvPr id="9" name="Rectangle 3"/>
          <p:cNvSpPr txBox="1">
            <a:spLocks noChangeArrowheads="1"/>
          </p:cNvSpPr>
          <p:nvPr/>
        </p:nvSpPr>
        <p:spPr>
          <a:xfrm>
            <a:off x="0" y="1600200"/>
            <a:ext cx="4876800" cy="5257800"/>
          </a:xfrm>
          <a:prstGeom prst="rect">
            <a:avLst/>
          </a:prstGeom>
        </p:spPr>
        <p:txBody>
          <a:bodyPr>
            <a:normAutofit fontScale="92500" lnSpcReduction="10000"/>
          </a:bodyPr>
          <a:lstStyle/>
          <a:p>
            <a:pPr marL="438912" marR="0" lvl="0" indent="-320040" algn="l" defTabSz="914400" rtl="0" eaLnBrk="1" fontAlgn="auto" latinLnBrk="0" hangingPunct="1">
              <a:lnSpc>
                <a:spcPct val="90000"/>
              </a:lnSpc>
              <a:spcBef>
                <a:spcPts val="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Rosa Parks</a:t>
            </a:r>
            <a:r>
              <a:rPr kumimoji="0" lang="en-US" sz="2400" b="0" i="0" u="none" strike="noStrike" kern="1200" cap="none" spc="0" normalizeH="0" noProof="0" dirty="0" smtClean="0">
                <a:ln>
                  <a:noFill/>
                </a:ln>
                <a:solidFill>
                  <a:schemeClr val="tx1"/>
                </a:solidFill>
                <a:effectLst/>
                <a:uLnTx/>
                <a:uFillTx/>
                <a:latin typeface="+mn-lt"/>
                <a:ea typeface="+mn-ea"/>
                <a:cs typeface="Times New Roman" pitchFamily="18" charset="0"/>
              </a:rPr>
              <a:t> refused </a:t>
            </a:r>
            <a:r>
              <a:rPr kumimoji="0" lang="en-US"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to give up her seat on a bus to a white person and was arrested.</a:t>
            </a:r>
          </a:p>
          <a:p>
            <a:pPr marL="896112" lvl="1" indent="-320040">
              <a:lnSpc>
                <a:spcPct val="90000"/>
              </a:lnSpc>
              <a:buClr>
                <a:schemeClr val="accent1"/>
              </a:buClr>
              <a:buSzPct val="80000"/>
              <a:buFont typeface="Wingdings 2"/>
              <a:buChar char=""/>
            </a:pPr>
            <a:r>
              <a:rPr lang="en-US" sz="2000" dirty="0" smtClean="0">
                <a:cs typeface="Times New Roman" pitchFamily="18" charset="0"/>
              </a:rPr>
              <a:t>Not the 1</a:t>
            </a:r>
            <a:r>
              <a:rPr lang="en-US" sz="2000" baseline="30000" dirty="0" smtClean="0">
                <a:cs typeface="Times New Roman" pitchFamily="18" charset="0"/>
              </a:rPr>
              <a:t>st</a:t>
            </a:r>
            <a:r>
              <a:rPr lang="en-US" sz="2000" dirty="0" smtClean="0">
                <a:cs typeface="Times New Roman" pitchFamily="18" charset="0"/>
              </a:rPr>
              <a:t> person arrested for this </a:t>
            </a:r>
          </a:p>
          <a:p>
            <a:pPr marL="896112" lvl="1" indent="-320040">
              <a:lnSpc>
                <a:spcPct val="90000"/>
              </a:lnSpc>
              <a:buClr>
                <a:schemeClr val="accent1"/>
              </a:buClr>
              <a:buSzPct val="80000"/>
              <a:buFont typeface="Wingdings 2"/>
              <a:buChar char=""/>
            </a:pPr>
            <a:r>
              <a:rPr kumimoji="0" lang="en-US" sz="2000" b="0" i="0" u="none" strike="noStrike" kern="1200" cap="none" spc="0" normalizeH="0" baseline="0" noProof="0" dirty="0" smtClean="0">
                <a:ln>
                  <a:noFill/>
                </a:ln>
                <a:solidFill>
                  <a:schemeClr val="tx1"/>
                </a:solidFill>
                <a:effectLst/>
                <a:uLnTx/>
                <a:uFillTx/>
                <a:latin typeface="+mn-lt"/>
                <a:ea typeface="+mn-ea"/>
                <a:cs typeface="Times New Roman" pitchFamily="18" charset="0"/>
              </a:rPr>
              <a:t>Volunteered</a:t>
            </a:r>
            <a:r>
              <a:rPr kumimoji="0" lang="en-US" sz="2000" b="0" i="0" u="none" strike="noStrike" kern="1200" cap="none" spc="0" normalizeH="0" noProof="0" dirty="0" smtClean="0">
                <a:ln>
                  <a:noFill/>
                </a:ln>
                <a:solidFill>
                  <a:schemeClr val="tx1"/>
                </a:solidFill>
                <a:effectLst/>
                <a:uLnTx/>
                <a:uFillTx/>
                <a:latin typeface="+mn-lt"/>
                <a:ea typeface="+mn-ea"/>
                <a:cs typeface="Times New Roman" pitchFamily="18" charset="0"/>
              </a:rPr>
              <a:t> at local NAACP office</a:t>
            </a:r>
            <a:endParaRPr kumimoji="0" lang="en-US" sz="20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438912" marR="0" lvl="0" indent="-320040" algn="l" defTabSz="914400" rtl="0" eaLnBrk="1" fontAlgn="auto" latinLnBrk="0" hangingPunct="1">
              <a:lnSpc>
                <a:spcPct val="90000"/>
              </a:lnSpc>
              <a:spcBef>
                <a:spcPts val="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Black citizens organized a boycott of the bus system.</a:t>
            </a:r>
          </a:p>
          <a:p>
            <a:pPr marL="896112" lvl="1" indent="-320040">
              <a:lnSpc>
                <a:spcPct val="90000"/>
              </a:lnSpc>
              <a:buClr>
                <a:schemeClr val="accent1"/>
              </a:buClr>
              <a:buSzPct val="80000"/>
              <a:buFont typeface="Wingdings 2"/>
              <a:buChar char=""/>
            </a:pPr>
            <a:r>
              <a:rPr lang="en-US" sz="2400" b="1" u="sng" dirty="0" smtClean="0">
                <a:cs typeface="Times New Roman" pitchFamily="18" charset="0"/>
              </a:rPr>
              <a:t>Rev. Martin Luther King Jr.</a:t>
            </a:r>
            <a:r>
              <a:rPr lang="en-US" sz="2400" dirty="0" smtClean="0">
                <a:cs typeface="Times New Roman" pitchFamily="18" charset="0"/>
              </a:rPr>
              <a:t>  (MLK) selected to be  the leader of the Montgomery Improvement Association and head of the boycott</a:t>
            </a:r>
          </a:p>
          <a:p>
            <a:pPr marL="1353312" lvl="2" indent="-320040">
              <a:lnSpc>
                <a:spcPct val="90000"/>
              </a:lnSpc>
              <a:buClr>
                <a:schemeClr val="accent1"/>
              </a:buClr>
              <a:buSzPct val="80000"/>
              <a:buFont typeface="Wingdings 2"/>
              <a:buChar char=""/>
            </a:pPr>
            <a:r>
              <a:rPr lang="en-US" sz="2400" dirty="0" smtClean="0">
                <a:cs typeface="Times New Roman" pitchFamily="18" charset="0"/>
              </a:rPr>
              <a:t>70% of business came from Blacks</a:t>
            </a:r>
          </a:p>
          <a:p>
            <a:pPr marL="438912" indent="-320040">
              <a:lnSpc>
                <a:spcPct val="90000"/>
              </a:lnSpc>
              <a:buClr>
                <a:schemeClr val="accent1"/>
              </a:buClr>
              <a:buSzPct val="80000"/>
              <a:buFont typeface="Wingdings 2"/>
              <a:buChar char=""/>
            </a:pPr>
            <a:r>
              <a:rPr lang="en-US" sz="2400" dirty="0" smtClean="0">
                <a:cs typeface="Times New Roman" pitchFamily="18" charset="0"/>
              </a:rPr>
              <a:t>White Citizens’ Council fought MLK’s action</a:t>
            </a:r>
          </a:p>
          <a:p>
            <a:pPr marL="896112" lvl="1" indent="-320040">
              <a:lnSpc>
                <a:spcPct val="90000"/>
              </a:lnSpc>
              <a:buClr>
                <a:schemeClr val="accent1"/>
              </a:buClr>
              <a:buSzPct val="80000"/>
              <a:buFont typeface="Wingdings 2"/>
              <a:buChar char=""/>
            </a:pPr>
            <a:r>
              <a:rPr lang="en-US" sz="2400" dirty="0" smtClean="0">
                <a:cs typeface="Times New Roman" pitchFamily="18" charset="0"/>
              </a:rPr>
              <a:t>Supported bus company to keep in business</a:t>
            </a:r>
          </a:p>
          <a:p>
            <a:pPr marL="438912" indent="-320040">
              <a:lnSpc>
                <a:spcPct val="90000"/>
              </a:lnSpc>
              <a:buClr>
                <a:schemeClr val="accent1"/>
              </a:buClr>
              <a:buSzPct val="80000"/>
              <a:buFont typeface="Wingdings 2"/>
              <a:buChar char=""/>
            </a:pPr>
            <a:r>
              <a:rPr lang="en-US" sz="2400" dirty="0" smtClean="0"/>
              <a:t>After 381 days, Supreme Court rules segregation on city buses unconstitutional</a:t>
            </a:r>
          </a:p>
          <a:p>
            <a:pPr marL="438912" marR="0" lvl="0" indent="-320040" algn="l" defTabSz="914400" rtl="0" eaLnBrk="1" fontAlgn="auto" latinLnBrk="0" hangingPunct="1">
              <a:lnSpc>
                <a:spcPct val="9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 name="Picture 5" descr="rosa-then"/>
          <p:cNvPicPr>
            <a:picLocks noChangeAspect="1" noChangeArrowheads="1"/>
          </p:cNvPicPr>
          <p:nvPr/>
        </p:nvPicPr>
        <p:blipFill>
          <a:blip r:embed="rId2" cstate="print"/>
          <a:srcRect/>
          <a:stretch>
            <a:fillRect/>
          </a:stretch>
        </p:blipFill>
        <p:spPr bwMode="auto">
          <a:xfrm>
            <a:off x="4876800" y="1524000"/>
            <a:ext cx="2041816" cy="1524000"/>
          </a:xfrm>
          <a:prstGeom prst="rect">
            <a:avLst/>
          </a:prstGeom>
          <a:noFill/>
          <a:ln w="9525">
            <a:noFill/>
            <a:miter lim="800000"/>
            <a:headEnd/>
            <a:tailEnd/>
          </a:ln>
        </p:spPr>
      </p:pic>
      <p:sp>
        <p:nvSpPr>
          <p:cNvPr id="11" name="Text Box 8"/>
          <p:cNvSpPr txBox="1">
            <a:spLocks noChangeArrowheads="1"/>
          </p:cNvSpPr>
          <p:nvPr/>
        </p:nvSpPr>
        <p:spPr bwMode="auto">
          <a:xfrm>
            <a:off x="5943600" y="3048001"/>
            <a:ext cx="1066800" cy="304800"/>
          </a:xfrm>
          <a:prstGeom prst="rect">
            <a:avLst/>
          </a:prstGeom>
          <a:noFill/>
          <a:ln w="9525">
            <a:noFill/>
            <a:miter lim="800000"/>
            <a:headEnd/>
            <a:tailEnd/>
          </a:ln>
        </p:spPr>
        <p:txBody>
          <a:bodyPr wrap="square">
            <a:spAutoFit/>
          </a:bodyPr>
          <a:lstStyle/>
          <a:p>
            <a:pPr>
              <a:spcBef>
                <a:spcPct val="50000"/>
              </a:spcBef>
            </a:pPr>
            <a:r>
              <a:rPr lang="en-US" sz="1400" b="1" dirty="0"/>
              <a:t>Rosa Parks</a:t>
            </a:r>
          </a:p>
        </p:txBody>
      </p:sp>
      <p:pic>
        <p:nvPicPr>
          <p:cNvPr id="3076" name="Picture 4"/>
          <p:cNvPicPr>
            <a:picLocks noChangeAspect="1" noChangeArrowheads="1"/>
          </p:cNvPicPr>
          <p:nvPr/>
        </p:nvPicPr>
        <p:blipFill>
          <a:blip r:embed="rId3" cstate="print"/>
          <a:srcRect/>
          <a:stretch>
            <a:fillRect/>
          </a:stretch>
        </p:blipFill>
        <p:spPr bwMode="auto">
          <a:xfrm>
            <a:off x="7086600" y="1600200"/>
            <a:ext cx="1885950" cy="1457325"/>
          </a:xfrm>
          <a:prstGeom prst="rect">
            <a:avLst/>
          </a:prstGeom>
          <a:noFill/>
          <a:ln w="9525">
            <a:noFill/>
            <a:miter lim="800000"/>
            <a:headEnd/>
            <a:tailEnd/>
          </a:ln>
          <a:effectLst/>
        </p:spPr>
      </p:pic>
      <p:sp>
        <p:nvSpPr>
          <p:cNvPr id="20" name="Text Box 8"/>
          <p:cNvSpPr txBox="1">
            <a:spLocks noChangeArrowheads="1"/>
          </p:cNvSpPr>
          <p:nvPr/>
        </p:nvSpPr>
        <p:spPr bwMode="auto">
          <a:xfrm>
            <a:off x="7391400" y="3048000"/>
            <a:ext cx="1752600" cy="307777"/>
          </a:xfrm>
          <a:prstGeom prst="rect">
            <a:avLst/>
          </a:prstGeom>
          <a:noFill/>
          <a:ln w="9525">
            <a:noFill/>
            <a:miter lim="800000"/>
            <a:headEnd/>
            <a:tailEnd/>
          </a:ln>
        </p:spPr>
        <p:txBody>
          <a:bodyPr wrap="square">
            <a:spAutoFit/>
          </a:bodyPr>
          <a:lstStyle/>
          <a:p>
            <a:pPr>
              <a:spcBef>
                <a:spcPct val="50000"/>
              </a:spcBef>
            </a:pPr>
            <a:r>
              <a:rPr lang="en-US" sz="1400" b="1" dirty="0" smtClean="0"/>
              <a:t>Martin Luther King</a:t>
            </a:r>
            <a:endParaRPr lang="en-US" sz="1400" b="1" dirty="0"/>
          </a:p>
        </p:txBody>
      </p:sp>
      <p:pic>
        <p:nvPicPr>
          <p:cNvPr id="12" name="Picture 15" descr="montgomery"/>
          <p:cNvPicPr>
            <a:picLocks noChangeAspect="1" noChangeArrowheads="1"/>
          </p:cNvPicPr>
          <p:nvPr/>
        </p:nvPicPr>
        <p:blipFill>
          <a:blip r:embed="rId4" cstate="print"/>
          <a:srcRect/>
          <a:stretch>
            <a:fillRect/>
          </a:stretch>
        </p:blipFill>
        <p:spPr bwMode="auto">
          <a:xfrm>
            <a:off x="4800600" y="3505200"/>
            <a:ext cx="4180113" cy="304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38200" y="1066800"/>
            <a:ext cx="4132545" cy="2819400"/>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838200" y="3962400"/>
            <a:ext cx="3988905" cy="2752344"/>
          </a:xfrm>
          <a:prstGeom prst="rect">
            <a:avLst/>
          </a:prstGeom>
          <a:noFill/>
          <a:ln w="9525">
            <a:noFill/>
            <a:miter lim="800000"/>
            <a:headEnd/>
            <a:tailEnd/>
          </a:ln>
          <a:effectLst/>
        </p:spPr>
      </p:pic>
      <p:sp>
        <p:nvSpPr>
          <p:cNvPr id="6" name="TextBox 5"/>
          <p:cNvSpPr txBox="1"/>
          <p:nvPr/>
        </p:nvSpPr>
        <p:spPr>
          <a:xfrm>
            <a:off x="5334000" y="2743200"/>
            <a:ext cx="3276600" cy="1569660"/>
          </a:xfrm>
          <a:prstGeom prst="rect">
            <a:avLst/>
          </a:prstGeom>
          <a:noFill/>
        </p:spPr>
        <p:txBody>
          <a:bodyPr wrap="square" rtlCol="0">
            <a:spAutoFit/>
          </a:bodyPr>
          <a:lstStyle/>
          <a:p>
            <a:r>
              <a:rPr lang="en-US" sz="3200" dirty="0" smtClean="0"/>
              <a:t>Some walked, while others car pooled during the boycott</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Civil Rights Movement prior to 1954</a:t>
            </a:r>
            <a:endParaRPr lang="en-US" sz="3600" dirty="0"/>
          </a:p>
        </p:txBody>
      </p:sp>
      <p:sp>
        <p:nvSpPr>
          <p:cNvPr id="4" name="Text Box 6"/>
          <p:cNvSpPr txBox="1">
            <a:spLocks noChangeArrowheads="1"/>
          </p:cNvSpPr>
          <p:nvPr/>
        </p:nvSpPr>
        <p:spPr bwMode="auto">
          <a:xfrm>
            <a:off x="533400" y="1754187"/>
            <a:ext cx="2438400" cy="4418013"/>
          </a:xfrm>
          <a:prstGeom prst="rect">
            <a:avLst/>
          </a:prstGeom>
          <a:solidFill>
            <a:schemeClr val="accent5">
              <a:lumMod val="5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marL="228600" indent="-228600" algn="ctr">
              <a:lnSpc>
                <a:spcPct val="80000"/>
              </a:lnSpc>
              <a:spcBef>
                <a:spcPct val="50000"/>
              </a:spcBef>
            </a:pPr>
            <a:r>
              <a:rPr lang="en-US" b="1" dirty="0">
                <a:solidFill>
                  <a:srgbClr val="FFFF99"/>
                </a:solidFill>
                <a:latin typeface="Verdana" pitchFamily="34" charset="0"/>
              </a:rPr>
              <a:t>Pre-1900</a:t>
            </a:r>
          </a:p>
          <a:p>
            <a:pPr marL="228600" indent="-228600">
              <a:lnSpc>
                <a:spcPct val="80000"/>
              </a:lnSpc>
              <a:spcBef>
                <a:spcPct val="50000"/>
              </a:spcBef>
              <a:buFontTx/>
              <a:buChar char="•"/>
            </a:pPr>
            <a:r>
              <a:rPr lang="en-US" dirty="0" smtClean="0">
                <a:solidFill>
                  <a:srgbClr val="FFFF99"/>
                </a:solidFill>
                <a:latin typeface="Verdana" pitchFamily="34" charset="0"/>
              </a:rPr>
              <a:t>Slavery </a:t>
            </a:r>
            <a:r>
              <a:rPr lang="en-US" dirty="0">
                <a:solidFill>
                  <a:srgbClr val="FFFF99"/>
                </a:solidFill>
                <a:latin typeface="Verdana" pitchFamily="34" charset="0"/>
              </a:rPr>
              <a:t>in colonial </a:t>
            </a:r>
            <a:r>
              <a:rPr lang="en-US" dirty="0" smtClean="0">
                <a:solidFill>
                  <a:srgbClr val="FFFF99"/>
                </a:solidFill>
                <a:latin typeface="Verdana" pitchFamily="34" charset="0"/>
              </a:rPr>
              <a:t>days gradually reduced to South</a:t>
            </a:r>
            <a:endParaRPr lang="en-US" dirty="0">
              <a:solidFill>
                <a:srgbClr val="FFFF99"/>
              </a:solidFill>
              <a:latin typeface="Verdana" pitchFamily="34" charset="0"/>
            </a:endParaRPr>
          </a:p>
          <a:p>
            <a:pPr marL="228600" indent="-228600">
              <a:lnSpc>
                <a:spcPct val="80000"/>
              </a:lnSpc>
              <a:spcBef>
                <a:spcPct val="50000"/>
              </a:spcBef>
              <a:buFontTx/>
              <a:buChar char="•"/>
            </a:pPr>
            <a:r>
              <a:rPr lang="en-US" dirty="0">
                <a:solidFill>
                  <a:srgbClr val="FFFF99"/>
                </a:solidFill>
                <a:latin typeface="Verdana" pitchFamily="34" charset="0"/>
              </a:rPr>
              <a:t>Abolition movement and Civil War</a:t>
            </a:r>
          </a:p>
          <a:p>
            <a:pPr marL="228600" indent="-228600">
              <a:lnSpc>
                <a:spcPct val="80000"/>
              </a:lnSpc>
              <a:spcBef>
                <a:spcPct val="50000"/>
              </a:spcBef>
              <a:buFontTx/>
              <a:buChar char="•"/>
            </a:pPr>
            <a:r>
              <a:rPr lang="en-US" dirty="0" smtClean="0">
                <a:solidFill>
                  <a:srgbClr val="FFFF99"/>
                </a:solidFill>
                <a:latin typeface="Verdana" pitchFamily="34" charset="0"/>
              </a:rPr>
              <a:t>Reconstruction and Amendments</a:t>
            </a:r>
            <a:endParaRPr lang="en-US" dirty="0">
              <a:solidFill>
                <a:srgbClr val="FFFF99"/>
              </a:solidFill>
              <a:latin typeface="Verdana" pitchFamily="34" charset="0"/>
            </a:endParaRPr>
          </a:p>
          <a:p>
            <a:pPr marL="228600" indent="-228600">
              <a:lnSpc>
                <a:spcPct val="80000"/>
              </a:lnSpc>
              <a:spcBef>
                <a:spcPct val="50000"/>
              </a:spcBef>
              <a:buFontTx/>
              <a:buChar char="•"/>
            </a:pPr>
            <a:r>
              <a:rPr lang="en-US" dirty="0">
                <a:solidFill>
                  <a:srgbClr val="FFFF99"/>
                </a:solidFill>
                <a:latin typeface="Verdana" pitchFamily="34" charset="0"/>
              </a:rPr>
              <a:t>1896 </a:t>
            </a:r>
            <a:r>
              <a:rPr lang="en-US" i="1" dirty="0" err="1">
                <a:solidFill>
                  <a:srgbClr val="FFFF99"/>
                </a:solidFill>
                <a:latin typeface="Verdana" pitchFamily="34" charset="0"/>
              </a:rPr>
              <a:t>Plessy</a:t>
            </a:r>
            <a:r>
              <a:rPr lang="en-US" i="1" dirty="0">
                <a:solidFill>
                  <a:srgbClr val="FFFF99"/>
                </a:solidFill>
                <a:latin typeface="Verdana" pitchFamily="34" charset="0"/>
              </a:rPr>
              <a:t> </a:t>
            </a:r>
            <a:r>
              <a:rPr lang="en-US" dirty="0">
                <a:solidFill>
                  <a:srgbClr val="FFFF99"/>
                </a:solidFill>
                <a:latin typeface="Verdana" pitchFamily="34" charset="0"/>
              </a:rPr>
              <a:t>v.</a:t>
            </a:r>
            <a:r>
              <a:rPr lang="en-US" i="1" dirty="0">
                <a:solidFill>
                  <a:srgbClr val="FFFF99"/>
                </a:solidFill>
                <a:latin typeface="Verdana" pitchFamily="34" charset="0"/>
              </a:rPr>
              <a:t> Ferguson</a:t>
            </a:r>
            <a:r>
              <a:rPr lang="en-US" dirty="0">
                <a:solidFill>
                  <a:srgbClr val="FFFF99"/>
                </a:solidFill>
                <a:latin typeface="Verdana" pitchFamily="34" charset="0"/>
              </a:rPr>
              <a:t> allowed the segregation of African Americans and whites.</a:t>
            </a:r>
          </a:p>
        </p:txBody>
      </p:sp>
      <p:sp>
        <p:nvSpPr>
          <p:cNvPr id="5" name="Text Box 7"/>
          <p:cNvSpPr txBox="1">
            <a:spLocks noChangeArrowheads="1"/>
          </p:cNvSpPr>
          <p:nvPr/>
        </p:nvSpPr>
        <p:spPr bwMode="auto">
          <a:xfrm>
            <a:off x="3124200" y="1754187"/>
            <a:ext cx="2514600" cy="4418013"/>
          </a:xfrm>
          <a:prstGeom prst="rect">
            <a:avLst/>
          </a:prstGeom>
          <a:solidFill>
            <a:schemeClr val="tx2">
              <a:lumMod val="75000"/>
            </a:schemeClr>
          </a:solidFill>
          <a:ln w="9525">
            <a:noFill/>
            <a:miter lim="800000"/>
            <a:headEnd/>
            <a:tailEnd/>
          </a:ln>
          <a:effectLst/>
        </p:spPr>
        <p:txBody>
          <a:bodyPr/>
          <a:lstStyle/>
          <a:p>
            <a:pPr marL="228600" indent="-228600" algn="ctr">
              <a:lnSpc>
                <a:spcPct val="80000"/>
              </a:lnSpc>
              <a:spcBef>
                <a:spcPct val="50000"/>
              </a:spcBef>
            </a:pPr>
            <a:r>
              <a:rPr lang="en-US" b="1" dirty="0">
                <a:solidFill>
                  <a:srgbClr val="FFFF99"/>
                </a:solidFill>
                <a:latin typeface="Verdana" pitchFamily="34" charset="0"/>
              </a:rPr>
              <a:t>To 1930           </a:t>
            </a:r>
          </a:p>
          <a:p>
            <a:pPr marL="228600" indent="-228600">
              <a:lnSpc>
                <a:spcPct val="80000"/>
              </a:lnSpc>
              <a:spcBef>
                <a:spcPct val="50000"/>
              </a:spcBef>
              <a:buFontTx/>
              <a:buChar char="•"/>
            </a:pPr>
            <a:r>
              <a:rPr lang="en-US" dirty="0" smtClean="0">
                <a:solidFill>
                  <a:srgbClr val="FFFF99"/>
                </a:solidFill>
                <a:latin typeface="Verdana" pitchFamily="34" charset="0"/>
              </a:rPr>
              <a:t>Marcus Garvey, Booker </a:t>
            </a:r>
            <a:r>
              <a:rPr lang="en-US" dirty="0">
                <a:solidFill>
                  <a:srgbClr val="FFFF99"/>
                </a:solidFill>
                <a:latin typeface="Verdana" pitchFamily="34" charset="0"/>
              </a:rPr>
              <a:t>T. </a:t>
            </a:r>
            <a:r>
              <a:rPr lang="en-US" dirty="0" smtClean="0">
                <a:solidFill>
                  <a:srgbClr val="FFFF99"/>
                </a:solidFill>
                <a:latin typeface="Verdana" pitchFamily="34" charset="0"/>
              </a:rPr>
              <a:t>Washington, </a:t>
            </a:r>
            <a:r>
              <a:rPr lang="en-US" dirty="0">
                <a:solidFill>
                  <a:srgbClr val="FFFF99"/>
                </a:solidFill>
                <a:latin typeface="Verdana" pitchFamily="34" charset="0"/>
              </a:rPr>
              <a:t>and W.E.B. Du Bois</a:t>
            </a:r>
          </a:p>
          <a:p>
            <a:pPr marL="228600" indent="-228600">
              <a:lnSpc>
                <a:spcPct val="80000"/>
              </a:lnSpc>
              <a:spcBef>
                <a:spcPct val="50000"/>
              </a:spcBef>
              <a:buFontTx/>
              <a:buChar char="•"/>
            </a:pPr>
            <a:r>
              <a:rPr lang="en-US" dirty="0">
                <a:solidFill>
                  <a:srgbClr val="FFFF99"/>
                </a:solidFill>
                <a:latin typeface="Verdana" pitchFamily="34" charset="0"/>
              </a:rPr>
              <a:t>Founding of the NAACP in 1909</a:t>
            </a:r>
          </a:p>
          <a:p>
            <a:pPr marL="228600" indent="-228600">
              <a:lnSpc>
                <a:spcPct val="80000"/>
              </a:lnSpc>
              <a:spcBef>
                <a:spcPct val="50000"/>
              </a:spcBef>
              <a:buFontTx/>
              <a:buChar char="•"/>
            </a:pPr>
            <a:r>
              <a:rPr lang="en-US" dirty="0" smtClean="0">
                <a:solidFill>
                  <a:srgbClr val="FFFF99"/>
                </a:solidFill>
                <a:latin typeface="Verdana" pitchFamily="34" charset="0"/>
              </a:rPr>
              <a:t>Great Migration and Harlem Renaissance</a:t>
            </a:r>
            <a:endParaRPr lang="en-US" dirty="0">
              <a:solidFill>
                <a:srgbClr val="FFFF99"/>
              </a:solidFill>
              <a:latin typeface="Verdana" pitchFamily="34" charset="0"/>
            </a:endParaRPr>
          </a:p>
          <a:p>
            <a:pPr marL="228600" indent="-228600">
              <a:lnSpc>
                <a:spcPct val="80000"/>
              </a:lnSpc>
              <a:spcBef>
                <a:spcPct val="50000"/>
              </a:spcBef>
              <a:buFontTx/>
              <a:buChar char="•"/>
            </a:pPr>
            <a:r>
              <a:rPr lang="en-US" dirty="0">
                <a:solidFill>
                  <a:srgbClr val="FFFF99"/>
                </a:solidFill>
                <a:latin typeface="Verdana" pitchFamily="34" charset="0"/>
              </a:rPr>
              <a:t>Roosevelt unwilling to push too hard for greater African American rights. </a:t>
            </a:r>
          </a:p>
        </p:txBody>
      </p:sp>
      <p:sp>
        <p:nvSpPr>
          <p:cNvPr id="6" name="Text Box 8"/>
          <p:cNvSpPr txBox="1">
            <a:spLocks noChangeArrowheads="1"/>
          </p:cNvSpPr>
          <p:nvPr/>
        </p:nvSpPr>
        <p:spPr bwMode="auto">
          <a:xfrm>
            <a:off x="5791200" y="1754187"/>
            <a:ext cx="2590800" cy="4418013"/>
          </a:xfrm>
          <a:prstGeom prst="rect">
            <a:avLst/>
          </a:prstGeom>
          <a:solidFill>
            <a:schemeClr val="tx2">
              <a:lumMod val="50000"/>
            </a:schemeClr>
          </a:solidFill>
          <a:ln w="9525" algn="ctr">
            <a:noFill/>
            <a:miter lim="800000"/>
            <a:headEnd/>
            <a:tailEnd/>
          </a:ln>
          <a:effectLst/>
        </p:spPr>
        <p:txBody>
          <a:bodyPr/>
          <a:lstStyle/>
          <a:p>
            <a:pPr marL="228600" indent="-228600" algn="ctr">
              <a:lnSpc>
                <a:spcPct val="80000"/>
              </a:lnSpc>
              <a:spcBef>
                <a:spcPct val="50000"/>
              </a:spcBef>
            </a:pPr>
            <a:r>
              <a:rPr lang="en-US" b="1">
                <a:solidFill>
                  <a:srgbClr val="FFFF99"/>
                </a:solidFill>
                <a:latin typeface="Verdana" pitchFamily="34" charset="0"/>
              </a:rPr>
              <a:t>To 1940</a:t>
            </a:r>
          </a:p>
          <a:p>
            <a:pPr marL="228600" indent="-228600">
              <a:lnSpc>
                <a:spcPct val="80000"/>
              </a:lnSpc>
              <a:spcBef>
                <a:spcPct val="50000"/>
              </a:spcBef>
              <a:buFontTx/>
              <a:buChar char="•"/>
            </a:pPr>
            <a:r>
              <a:rPr lang="en-US">
                <a:solidFill>
                  <a:srgbClr val="FFFF99"/>
                </a:solidFill>
                <a:latin typeface="Verdana" pitchFamily="34" charset="0"/>
              </a:rPr>
              <a:t>A. Philip Randolph forced a federal ban against discrimination in defense work.</a:t>
            </a:r>
          </a:p>
          <a:p>
            <a:pPr marL="228600" indent="-228600">
              <a:lnSpc>
                <a:spcPct val="80000"/>
              </a:lnSpc>
              <a:spcBef>
                <a:spcPct val="50000"/>
              </a:spcBef>
              <a:buFontTx/>
              <a:buChar char="•"/>
            </a:pPr>
            <a:r>
              <a:rPr lang="en-US">
                <a:solidFill>
                  <a:srgbClr val="FFFF99"/>
                </a:solidFill>
                <a:latin typeface="Verdana" pitchFamily="34" charset="0"/>
              </a:rPr>
              <a:t>1940s founding of CORE</a:t>
            </a:r>
          </a:p>
          <a:p>
            <a:pPr marL="228600" indent="-228600">
              <a:lnSpc>
                <a:spcPct val="80000"/>
              </a:lnSpc>
              <a:spcBef>
                <a:spcPct val="50000"/>
              </a:spcBef>
              <a:buFontTx/>
              <a:buChar char="•"/>
            </a:pPr>
            <a:r>
              <a:rPr lang="en-US">
                <a:solidFill>
                  <a:srgbClr val="FFFF99"/>
                </a:solidFill>
                <a:latin typeface="Verdana" pitchFamily="34" charset="0"/>
              </a:rPr>
              <a:t>President Truman desegregated the armed forces.</a:t>
            </a:r>
          </a:p>
          <a:p>
            <a:pPr marL="228600" indent="-228600">
              <a:lnSpc>
                <a:spcPct val="80000"/>
              </a:lnSpc>
              <a:spcBef>
                <a:spcPct val="50000"/>
              </a:spcBef>
              <a:buFontTx/>
              <a:buChar char="•"/>
            </a:pPr>
            <a:r>
              <a:rPr lang="en-US">
                <a:solidFill>
                  <a:srgbClr val="FFFF99"/>
                </a:solidFill>
                <a:latin typeface="Verdana" pitchFamily="34" charset="0"/>
              </a:rPr>
              <a:t>Brooklyn Dodgers put an African American—Jackie Robinson—on its roster.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a:noFill/>
        </p:spPr>
        <p:txBody>
          <a:bodyPr>
            <a:noAutofit/>
          </a:bodyPr>
          <a:lstStyle/>
          <a:p>
            <a:pPr algn="ctr"/>
            <a:r>
              <a:rPr lang="en-US" sz="2800" dirty="0" smtClean="0">
                <a:solidFill>
                  <a:schemeClr val="tx1"/>
                </a:solidFill>
              </a:rPr>
              <a:t>Non-Violent Protests during the Civil Rights Movement</a:t>
            </a:r>
            <a:endParaRPr lang="en-US" sz="2800" dirty="0">
              <a:solidFill>
                <a:schemeClr val="tx1"/>
              </a:solidFill>
            </a:endParaRPr>
          </a:p>
        </p:txBody>
      </p:sp>
      <p:sp>
        <p:nvSpPr>
          <p:cNvPr id="4" name="Content Placeholder 3"/>
          <p:cNvSpPr>
            <a:spLocks noGrp="1"/>
          </p:cNvSpPr>
          <p:nvPr>
            <p:ph sz="quarter" idx="1"/>
          </p:nvPr>
        </p:nvSpPr>
        <p:spPr/>
        <p:txBody>
          <a:bodyPr>
            <a:normAutofit/>
          </a:bodyPr>
          <a:lstStyle/>
          <a:p>
            <a:pPr>
              <a:lnSpc>
                <a:spcPct val="80000"/>
              </a:lnSpc>
              <a:spcBef>
                <a:spcPct val="50000"/>
              </a:spcBef>
            </a:pPr>
            <a:r>
              <a:rPr lang="en-US" sz="2400" dirty="0" smtClean="0">
                <a:solidFill>
                  <a:srgbClr val="003300"/>
                </a:solidFill>
              </a:rPr>
              <a:t>Civil rights workers used several direct, nonviolent methods to confront discrimination and racism in the late 1950s and early 1960s.</a:t>
            </a:r>
          </a:p>
          <a:p>
            <a:pPr lvl="1">
              <a:lnSpc>
                <a:spcPct val="80000"/>
              </a:lnSpc>
              <a:spcBef>
                <a:spcPct val="50000"/>
              </a:spcBef>
            </a:pPr>
            <a:r>
              <a:rPr lang="en-US" sz="2000" dirty="0" smtClean="0">
                <a:solidFill>
                  <a:srgbClr val="003300"/>
                </a:solidFill>
              </a:rPr>
              <a:t>Boycotts</a:t>
            </a:r>
          </a:p>
          <a:p>
            <a:pPr lvl="1">
              <a:lnSpc>
                <a:spcPct val="80000"/>
              </a:lnSpc>
              <a:spcBef>
                <a:spcPct val="50000"/>
              </a:spcBef>
            </a:pPr>
            <a:r>
              <a:rPr lang="en-US" sz="2000" dirty="0" smtClean="0">
                <a:solidFill>
                  <a:srgbClr val="003300"/>
                </a:solidFill>
              </a:rPr>
              <a:t>Sit-ins</a:t>
            </a:r>
          </a:p>
          <a:p>
            <a:pPr lvl="1">
              <a:lnSpc>
                <a:spcPct val="80000"/>
              </a:lnSpc>
              <a:spcBef>
                <a:spcPct val="50000"/>
              </a:spcBef>
            </a:pPr>
            <a:r>
              <a:rPr lang="en-US" sz="2000" dirty="0" smtClean="0">
                <a:solidFill>
                  <a:srgbClr val="003300"/>
                </a:solidFill>
              </a:rPr>
              <a:t>Freedom Rides</a:t>
            </a:r>
          </a:p>
          <a:p>
            <a:pPr>
              <a:lnSpc>
                <a:spcPct val="80000"/>
              </a:lnSpc>
              <a:spcBef>
                <a:spcPct val="50000"/>
              </a:spcBef>
            </a:pPr>
            <a:r>
              <a:rPr lang="en-US" sz="2400" dirty="0" smtClean="0">
                <a:solidFill>
                  <a:srgbClr val="003300"/>
                </a:solidFill>
              </a:rPr>
              <a:t>Many of these non-violent tactics were based on those of </a:t>
            </a:r>
            <a:r>
              <a:rPr lang="en-US" sz="2400" b="1" dirty="0" smtClean="0">
                <a:solidFill>
                  <a:srgbClr val="003300"/>
                </a:solidFill>
              </a:rPr>
              <a:t>Mohandas Gandhi</a:t>
            </a:r>
            <a:r>
              <a:rPr lang="en-US" sz="2400" dirty="0" smtClean="0">
                <a:solidFill>
                  <a:srgbClr val="003300"/>
                </a:solidFill>
              </a:rPr>
              <a:t>—a leader in India’s struggle for independence from Great Britain.</a:t>
            </a:r>
          </a:p>
          <a:p>
            <a:pPr>
              <a:lnSpc>
                <a:spcPct val="80000"/>
              </a:lnSpc>
              <a:spcBef>
                <a:spcPct val="50000"/>
              </a:spcBef>
            </a:pPr>
            <a:r>
              <a:rPr lang="en-US" sz="2400" dirty="0" smtClean="0">
                <a:solidFill>
                  <a:srgbClr val="003300"/>
                </a:solidFill>
              </a:rPr>
              <a:t>American civil rights leaders such as </a:t>
            </a:r>
            <a:r>
              <a:rPr lang="en-US" sz="2400" b="1" dirty="0" smtClean="0">
                <a:solidFill>
                  <a:srgbClr val="003300"/>
                </a:solidFill>
              </a:rPr>
              <a:t>James Farmer</a:t>
            </a:r>
            <a:r>
              <a:rPr lang="en-US" sz="2400" dirty="0" smtClean="0">
                <a:solidFill>
                  <a:srgbClr val="003300"/>
                </a:solidFill>
              </a:rPr>
              <a:t> of CORE, Martin Luther King Jr. of SCLC, and others shared Gandhi’s views.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152400"/>
            <a:ext cx="8229600" cy="1251062"/>
          </a:xfrm>
          <a:noFill/>
        </p:spPr>
        <p:txBody>
          <a:bodyPr/>
          <a:lstStyle/>
          <a:p>
            <a:pPr eaLnBrk="1" hangingPunct="1"/>
            <a:r>
              <a:rPr lang="en-US" dirty="0" smtClean="0">
                <a:solidFill>
                  <a:schemeClr val="tx1"/>
                </a:solidFill>
              </a:rPr>
              <a:t>Greensboro, NC Sit-ins (1960-)</a:t>
            </a:r>
          </a:p>
        </p:txBody>
      </p:sp>
      <p:sp>
        <p:nvSpPr>
          <p:cNvPr id="5" name="Rectangle 3"/>
          <p:cNvSpPr>
            <a:spLocks noGrp="1" noChangeArrowheads="1"/>
          </p:cNvSpPr>
          <p:nvPr>
            <p:ph sz="quarter" idx="1"/>
          </p:nvPr>
        </p:nvSpPr>
        <p:spPr>
          <a:xfrm>
            <a:off x="228600" y="1600200"/>
            <a:ext cx="4572000" cy="5257800"/>
          </a:xfrm>
        </p:spPr>
        <p:txBody>
          <a:bodyPr>
            <a:normAutofit lnSpcReduction="10000"/>
          </a:bodyPr>
          <a:lstStyle/>
          <a:p>
            <a:pPr eaLnBrk="1" hangingPunct="1">
              <a:lnSpc>
                <a:spcPct val="90000"/>
              </a:lnSpc>
            </a:pPr>
            <a:r>
              <a:rPr lang="en-US" sz="2400" b="1" dirty="0" smtClean="0">
                <a:cs typeface="Times New Roman" pitchFamily="18" charset="0"/>
              </a:rPr>
              <a:t>Four Black college students were refused service at </a:t>
            </a:r>
            <a:r>
              <a:rPr lang="en-US" sz="2400" b="1" i="1" dirty="0" smtClean="0">
                <a:cs typeface="Times New Roman" pitchFamily="18" charset="0"/>
              </a:rPr>
              <a:t>Woolworth’s</a:t>
            </a:r>
            <a:r>
              <a:rPr lang="en-US" sz="2400" b="1" dirty="0" smtClean="0">
                <a:cs typeface="Times New Roman" pitchFamily="18" charset="0"/>
              </a:rPr>
              <a:t> lunch counter due to their skin color</a:t>
            </a:r>
          </a:p>
          <a:p>
            <a:pPr lvl="1">
              <a:lnSpc>
                <a:spcPct val="90000"/>
              </a:lnSpc>
            </a:pPr>
            <a:r>
              <a:rPr lang="en-US" sz="2000" b="1" dirty="0" smtClean="0">
                <a:cs typeface="Times New Roman" pitchFamily="18" charset="0"/>
              </a:rPr>
              <a:t>They refused to leave their seats at a segregated lunch counter</a:t>
            </a:r>
          </a:p>
          <a:p>
            <a:pPr lvl="1">
              <a:lnSpc>
                <a:spcPct val="90000"/>
              </a:lnSpc>
            </a:pPr>
            <a:r>
              <a:rPr lang="en-US" sz="2000" b="1" dirty="0" smtClean="0">
                <a:cs typeface="Times New Roman" pitchFamily="18" charset="0"/>
              </a:rPr>
              <a:t>More joined in protest in next few days</a:t>
            </a:r>
          </a:p>
          <a:p>
            <a:pPr lvl="1">
              <a:lnSpc>
                <a:spcPct val="90000"/>
              </a:lnSpc>
            </a:pPr>
            <a:r>
              <a:rPr lang="en-US" sz="2000" b="1" dirty="0" smtClean="0">
                <a:cs typeface="Times New Roman" pitchFamily="18" charset="0"/>
              </a:rPr>
              <a:t>63 of 66 seats being filled with protestors</a:t>
            </a:r>
          </a:p>
          <a:p>
            <a:pPr lvl="1">
              <a:lnSpc>
                <a:spcPct val="90000"/>
              </a:lnSpc>
            </a:pPr>
            <a:r>
              <a:rPr lang="en-US" sz="2000" b="1" dirty="0" smtClean="0">
                <a:cs typeface="Times New Roman" pitchFamily="18" charset="0"/>
              </a:rPr>
              <a:t>Ended protests with daily prayers</a:t>
            </a:r>
          </a:p>
          <a:p>
            <a:pPr eaLnBrk="1" hangingPunct="1">
              <a:lnSpc>
                <a:spcPct val="90000"/>
              </a:lnSpc>
            </a:pPr>
            <a:r>
              <a:rPr lang="en-US" sz="2400" b="1" i="1" dirty="0" smtClean="0">
                <a:solidFill>
                  <a:schemeClr val="tx2"/>
                </a:solidFill>
                <a:cs typeface="Times New Roman" pitchFamily="18" charset="0"/>
              </a:rPr>
              <a:t>Dilemma</a:t>
            </a:r>
            <a:r>
              <a:rPr lang="en-US" sz="2400" b="1" dirty="0" smtClean="0">
                <a:solidFill>
                  <a:schemeClr val="tx2"/>
                </a:solidFill>
                <a:cs typeface="Times New Roman" pitchFamily="18" charset="0"/>
              </a:rPr>
              <a:t>: serve blacks and they win or refuse and you lose business</a:t>
            </a:r>
          </a:p>
          <a:p>
            <a:pPr eaLnBrk="1" hangingPunct="1">
              <a:lnSpc>
                <a:spcPct val="90000"/>
              </a:lnSpc>
            </a:pPr>
            <a:r>
              <a:rPr lang="en-US" sz="2400" b="1" dirty="0" smtClean="0">
                <a:cs typeface="Times New Roman" pitchFamily="18" charset="0"/>
              </a:rPr>
              <a:t>After this succeeded, this became a popular tactic throughout the South.</a:t>
            </a:r>
            <a:endParaRPr lang="en-US" sz="2400" b="1" dirty="0" smtClean="0"/>
          </a:p>
        </p:txBody>
      </p:sp>
      <p:pic>
        <p:nvPicPr>
          <p:cNvPr id="4098" name="Picture 2"/>
          <p:cNvPicPr>
            <a:picLocks noChangeAspect="1" noChangeArrowheads="1"/>
          </p:cNvPicPr>
          <p:nvPr/>
        </p:nvPicPr>
        <p:blipFill>
          <a:blip r:embed="rId2" cstate="print"/>
          <a:srcRect/>
          <a:stretch>
            <a:fillRect/>
          </a:stretch>
        </p:blipFill>
        <p:spPr bwMode="auto">
          <a:xfrm>
            <a:off x="5029200" y="3962400"/>
            <a:ext cx="3524250" cy="264318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5105400" y="1600200"/>
            <a:ext cx="3389779" cy="2305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t-Ins1"/>
          <p:cNvPicPr>
            <a:picLocks noChangeAspect="1" noChangeArrowheads="1"/>
          </p:cNvPicPr>
          <p:nvPr/>
        </p:nvPicPr>
        <p:blipFill>
          <a:blip r:embed="rId2" cstate="print"/>
          <a:srcRect/>
          <a:stretch>
            <a:fillRect/>
          </a:stretch>
        </p:blipFill>
        <p:spPr bwMode="auto">
          <a:xfrm>
            <a:off x="0" y="0"/>
            <a:ext cx="9188438" cy="6858000"/>
          </a:xfrm>
          <a:prstGeom prst="rect">
            <a:avLst/>
          </a:prstGeom>
          <a:noFill/>
          <a:ln w="9525">
            <a:noFill/>
            <a:miter lim="800000"/>
            <a:headEnd/>
            <a:tailEnd/>
          </a:ln>
        </p:spPr>
      </p:pic>
      <p:sp>
        <p:nvSpPr>
          <p:cNvPr id="2" name="Title 1"/>
          <p:cNvSpPr>
            <a:spLocks noGrp="1"/>
          </p:cNvSpPr>
          <p:nvPr>
            <p:ph type="title"/>
          </p:nvPr>
        </p:nvSpPr>
        <p:spPr>
          <a:noFill/>
        </p:spPr>
        <p:txBody>
          <a:bodyPr/>
          <a:lstStyle/>
          <a:p>
            <a:pPr algn="ctr"/>
            <a:r>
              <a:rPr lang="en-US" dirty="0" smtClean="0">
                <a:solidFill>
                  <a:schemeClr val="tx1"/>
                </a:solidFill>
              </a:rPr>
              <a:t>Primary Sources-Photographs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noFill/>
        </p:spPr>
        <p:txBody>
          <a:bodyPr/>
          <a:lstStyle/>
          <a:p>
            <a:pPr eaLnBrk="1" hangingPunct="1"/>
            <a:r>
              <a:rPr lang="en-US" dirty="0" smtClean="0">
                <a:solidFill>
                  <a:schemeClr val="tx1"/>
                </a:solidFill>
                <a:cs typeface="Times New Roman" pitchFamily="18" charset="0"/>
              </a:rPr>
              <a:t>Freedom Rides (Spring 1961)</a:t>
            </a:r>
            <a:r>
              <a:rPr lang="en-US" dirty="0" smtClean="0">
                <a:solidFill>
                  <a:schemeClr val="tx1"/>
                </a:solidFill>
              </a:rPr>
              <a:t> </a:t>
            </a:r>
          </a:p>
        </p:txBody>
      </p:sp>
      <p:sp>
        <p:nvSpPr>
          <p:cNvPr id="5" name="Rectangle 3"/>
          <p:cNvSpPr>
            <a:spLocks noGrp="1" noChangeArrowheads="1"/>
          </p:cNvSpPr>
          <p:nvPr>
            <p:ph sz="quarter" idx="1"/>
          </p:nvPr>
        </p:nvSpPr>
        <p:spPr>
          <a:xfrm>
            <a:off x="152400" y="1600200"/>
            <a:ext cx="4724400" cy="5105400"/>
          </a:xfrm>
        </p:spPr>
        <p:txBody>
          <a:bodyPr>
            <a:normAutofit fontScale="92500" lnSpcReduction="20000"/>
          </a:bodyPr>
          <a:lstStyle/>
          <a:p>
            <a:pPr marL="533400" indent="-533400">
              <a:lnSpc>
                <a:spcPct val="90000"/>
              </a:lnSpc>
            </a:pPr>
            <a:r>
              <a:rPr lang="en-US" sz="2800" dirty="0" smtClean="0"/>
              <a:t>Supreme Court in 1960 ordered that bus station facilities for interstate travelers must be open to all passengers.  </a:t>
            </a:r>
            <a:endParaRPr lang="en-US" sz="2800" dirty="0" smtClean="0">
              <a:cs typeface="Times New Roman" pitchFamily="18" charset="0"/>
            </a:endParaRPr>
          </a:p>
          <a:p>
            <a:pPr marL="533400" indent="-533400">
              <a:lnSpc>
                <a:spcPct val="90000"/>
              </a:lnSpc>
            </a:pPr>
            <a:r>
              <a:rPr lang="en-US" sz="2800" dirty="0" smtClean="0">
                <a:cs typeface="Times New Roman" pitchFamily="18" charset="0"/>
              </a:rPr>
              <a:t>Members of CORE and SNCC wanted to test compliance with court decision</a:t>
            </a:r>
          </a:p>
          <a:p>
            <a:pPr marL="826008" lvl="1" indent="-533400">
              <a:lnSpc>
                <a:spcPct val="90000"/>
              </a:lnSpc>
            </a:pPr>
            <a:r>
              <a:rPr lang="en-US" sz="2400" dirty="0" smtClean="0">
                <a:cs typeface="Times New Roman" pitchFamily="18" charset="0"/>
              </a:rPr>
              <a:t>Chartered a Greyhound bus </a:t>
            </a:r>
          </a:p>
          <a:p>
            <a:pPr marL="826008" lvl="1" indent="-533400">
              <a:lnSpc>
                <a:spcPct val="90000"/>
              </a:lnSpc>
            </a:pPr>
            <a:r>
              <a:rPr lang="en-US" sz="2400" dirty="0" smtClean="0">
                <a:cs typeface="Times New Roman" pitchFamily="18" charset="0"/>
              </a:rPr>
              <a:t>Trip from Washington D.C. to New Orleans.</a:t>
            </a:r>
          </a:p>
          <a:p>
            <a:pPr marL="533400" indent="-533400">
              <a:lnSpc>
                <a:spcPct val="90000"/>
              </a:lnSpc>
            </a:pPr>
            <a:r>
              <a:rPr lang="en-US" dirty="0" smtClean="0"/>
              <a:t>Mobs angry at the Freedom Riders attempts to use white-only facilities firebombed a bus in Anniston, Alabama and attacked riders with baseball bats and metal pipes in Birmingham.</a:t>
            </a:r>
          </a:p>
          <a:p>
            <a:pPr marL="533400" indent="-533400" eaLnBrk="1" hangingPunct="1">
              <a:lnSpc>
                <a:spcPct val="90000"/>
              </a:lnSpc>
            </a:pPr>
            <a:endParaRPr lang="en-US" sz="2800" dirty="0" smtClean="0">
              <a:cs typeface="Times New Roman" pitchFamily="18" charset="0"/>
            </a:endParaRPr>
          </a:p>
        </p:txBody>
      </p:sp>
      <p:pic>
        <p:nvPicPr>
          <p:cNvPr id="6" name="Picture 4" descr="13_slide0007_image025"/>
          <p:cNvPicPr>
            <a:picLocks noChangeAspect="1" noChangeArrowheads="1"/>
          </p:cNvPicPr>
          <p:nvPr/>
        </p:nvPicPr>
        <p:blipFill>
          <a:blip r:embed="rId2" cstate="print">
            <a:lum/>
          </a:blip>
          <a:srcRect/>
          <a:stretch>
            <a:fillRect/>
          </a:stretch>
        </p:blipFill>
        <p:spPr bwMode="auto">
          <a:xfrm>
            <a:off x="4800600" y="1752600"/>
            <a:ext cx="426720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_slide0019_image035"/>
          <p:cNvPicPr>
            <a:picLocks noChangeAspect="1" noChangeArrowheads="1"/>
          </p:cNvPicPr>
          <p:nvPr/>
        </p:nvPicPr>
        <p:blipFill>
          <a:blip r:embed="rId2" cstate="print"/>
          <a:srcRect b="27778"/>
          <a:stretch>
            <a:fillRect/>
          </a:stretch>
        </p:blipFill>
        <p:spPr bwMode="auto">
          <a:xfrm>
            <a:off x="0" y="0"/>
            <a:ext cx="3624263" cy="4953000"/>
          </a:xfrm>
          <a:prstGeom prst="rect">
            <a:avLst/>
          </a:prstGeom>
          <a:noFill/>
          <a:ln w="9525">
            <a:noFill/>
            <a:miter lim="800000"/>
            <a:headEnd/>
            <a:tailEnd/>
          </a:ln>
        </p:spPr>
      </p:pic>
      <p:pic>
        <p:nvPicPr>
          <p:cNvPr id="5" name="Picture 4" descr="thmb_16_slide0037_image033"/>
          <p:cNvPicPr>
            <a:picLocks noChangeAspect="1" noChangeArrowheads="1"/>
          </p:cNvPicPr>
          <p:nvPr/>
        </p:nvPicPr>
        <p:blipFill>
          <a:blip r:embed="rId3" cstate="print"/>
          <a:srcRect/>
          <a:stretch>
            <a:fillRect/>
          </a:stretch>
        </p:blipFill>
        <p:spPr bwMode="auto">
          <a:xfrm>
            <a:off x="3657600" y="0"/>
            <a:ext cx="5486400" cy="4518025"/>
          </a:xfrm>
          <a:prstGeom prst="rect">
            <a:avLst/>
          </a:prstGeom>
          <a:noFill/>
          <a:ln w="9525">
            <a:noFill/>
            <a:miter lim="800000"/>
            <a:headEnd/>
            <a:tailEnd/>
          </a:ln>
        </p:spPr>
      </p:pic>
      <p:sp>
        <p:nvSpPr>
          <p:cNvPr id="6" name="Rectangle 5"/>
          <p:cNvSpPr/>
          <p:nvPr/>
        </p:nvSpPr>
        <p:spPr>
          <a:xfrm>
            <a:off x="0" y="5103674"/>
            <a:ext cx="9144000" cy="1754326"/>
          </a:xfrm>
          <a:prstGeom prst="rect">
            <a:avLst/>
          </a:prstGeom>
        </p:spPr>
        <p:txBody>
          <a:bodyPr wrap="square">
            <a:spAutoFit/>
          </a:bodyPr>
          <a:lstStyle/>
          <a:p>
            <a:pPr marL="342900" indent="-342900" algn="ctr">
              <a:spcBef>
                <a:spcPct val="50000"/>
              </a:spcBef>
            </a:pPr>
            <a:r>
              <a:rPr lang="en-US" cap="all" dirty="0" smtClean="0">
                <a:solidFill>
                  <a:srgbClr val="003300"/>
                </a:solidFill>
                <a:latin typeface="Verdana" pitchFamily="34" charset="0"/>
              </a:rPr>
              <a:t>Results:</a:t>
            </a:r>
          </a:p>
          <a:p>
            <a:pPr marL="342900" indent="-342900">
              <a:spcBef>
                <a:spcPct val="50000"/>
              </a:spcBef>
              <a:buFontTx/>
              <a:buChar char="•"/>
            </a:pPr>
            <a:r>
              <a:rPr lang="en-US" dirty="0" smtClean="0">
                <a:solidFill>
                  <a:srgbClr val="003300"/>
                </a:solidFill>
                <a:latin typeface="Verdana" pitchFamily="34" charset="0"/>
              </a:rPr>
              <a:t>President John F. Kennedy and Attorney General Robert Kennedy order federal marshals to Montgomery to protect the riders.</a:t>
            </a:r>
          </a:p>
          <a:p>
            <a:pPr marL="342900" indent="-342900">
              <a:spcBef>
                <a:spcPct val="50000"/>
              </a:spcBef>
              <a:buFontTx/>
              <a:buChar char="•"/>
            </a:pPr>
            <a:r>
              <a:rPr lang="en-US" dirty="0" smtClean="0">
                <a:solidFill>
                  <a:srgbClr val="003300"/>
                </a:solidFill>
                <a:latin typeface="Verdana" pitchFamily="34" charset="0"/>
              </a:rPr>
              <a:t>The Interstate Commerce Commission finally forced the integration of bus and train stations.</a:t>
            </a:r>
            <a:endParaRPr lang="en-US" dirty="0">
              <a:solidFill>
                <a:srgbClr val="003300"/>
              </a:solidFill>
              <a:latin typeface="Verdan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3400" y="457200"/>
            <a:ext cx="8077200" cy="990600"/>
          </a:xfrm>
          <a:noFill/>
          <a:ln/>
        </p:spPr>
        <p:txBody>
          <a:bodyPr>
            <a:noAutofit/>
          </a:bodyPr>
          <a:lstStyle/>
          <a:p>
            <a:r>
              <a:rPr lang="en-US" sz="4400" dirty="0">
                <a:solidFill>
                  <a:schemeClr val="tx1"/>
                </a:solidFill>
              </a:rPr>
              <a:t>The Albany Movement</a:t>
            </a:r>
          </a:p>
        </p:txBody>
      </p:sp>
      <p:sp>
        <p:nvSpPr>
          <p:cNvPr id="5" name="Rectangle 3"/>
          <p:cNvSpPr txBox="1">
            <a:spLocks noChangeArrowheads="1"/>
          </p:cNvSpPr>
          <p:nvPr/>
        </p:nvSpPr>
        <p:spPr bwMode="auto">
          <a:xfrm>
            <a:off x="533400" y="1828800"/>
            <a:ext cx="3886200" cy="4648200"/>
          </a:xfrm>
          <a:prstGeom prst="rect">
            <a:avLst/>
          </a:prstGeom>
          <a:noFill/>
          <a:ln algn="ctr">
            <a:miter lim="800000"/>
            <a:headEnd/>
            <a:tailEnd/>
          </a:ln>
        </p:spPr>
        <p:txBody>
          <a:bodyPr vert="horz" wrap="square" lIns="91440" tIns="45720" rIns="91440" bIns="45720" numCol="1" rtlCol="0" anchor="t" anchorCtr="0" compatLnSpc="1">
            <a:prstTxWarp prst="textNoShape">
              <a:avLst/>
            </a:prstTxWarp>
            <a:normAutofit/>
          </a:bodyPr>
          <a:lstStyle/>
          <a:p>
            <a:pPr marL="228600" marR="0" lvl="0" indent="-228600" algn="ctr" defTabSz="914400" rtl="0" eaLnBrk="1" fontAlgn="auto" latinLnBrk="0" hangingPunct="1">
              <a:lnSpc>
                <a:spcPct val="80000"/>
              </a:lnSpc>
              <a:spcBef>
                <a:spcPct val="50000"/>
              </a:spcBef>
              <a:spcAft>
                <a:spcPts val="0"/>
              </a:spcAft>
              <a:buClr>
                <a:schemeClr val="accent1"/>
              </a:buClr>
              <a:buSzPct val="80000"/>
              <a:buFontTx/>
              <a:buNone/>
              <a:tabLst/>
              <a:defRPr/>
            </a:pPr>
            <a:r>
              <a:rPr kumimoji="0" lang="en-US" sz="2400" b="1" i="0" u="none" strike="noStrike" kern="1200" cap="none" spc="0" normalizeH="0" baseline="0" noProof="0" smtClean="0">
                <a:ln>
                  <a:noFill/>
                </a:ln>
                <a:effectLst/>
                <a:uLnTx/>
                <a:uFillTx/>
                <a:latin typeface="+mn-lt"/>
                <a:ea typeface="+mn-ea"/>
                <a:cs typeface="+mn-cs"/>
              </a:rPr>
              <a:t>The Movement</a:t>
            </a:r>
          </a:p>
          <a:p>
            <a:pPr marL="228600" marR="0" lvl="0" indent="-228600" algn="l" defTabSz="914400" rtl="0" eaLnBrk="1" fontAlgn="auto" latinLnBrk="0" hangingPunct="1">
              <a:lnSpc>
                <a:spcPct val="80000"/>
              </a:lnSpc>
              <a:spcBef>
                <a:spcPct val="50000"/>
              </a:spcBef>
              <a:spcAft>
                <a:spcPts val="0"/>
              </a:spcAft>
              <a:buClr>
                <a:schemeClr val="accent1"/>
              </a:buClr>
              <a:buSzPct val="80000"/>
              <a:buFont typeface="Wingdings 2"/>
              <a:buChar char=""/>
              <a:tabLst/>
              <a:defRPr/>
            </a:pPr>
            <a:r>
              <a:rPr kumimoji="0" lang="en-US" sz="2000" b="0" i="0" u="none" strike="noStrike" kern="1200" cap="none" spc="0" normalizeH="0" baseline="0" noProof="0" smtClean="0">
                <a:ln>
                  <a:noFill/>
                </a:ln>
                <a:effectLst/>
                <a:uLnTx/>
                <a:uFillTx/>
                <a:latin typeface="+mn-lt"/>
                <a:ea typeface="+mn-ea"/>
                <a:cs typeface="+mn-cs"/>
              </a:rPr>
              <a:t>SNCC began a sit-in in Albany’s bus station.</a:t>
            </a:r>
          </a:p>
          <a:p>
            <a:pPr marL="228600" marR="0" lvl="0" indent="-228600" algn="l" defTabSz="914400" rtl="0" eaLnBrk="1" fontAlgn="auto" latinLnBrk="0" hangingPunct="1">
              <a:lnSpc>
                <a:spcPct val="80000"/>
              </a:lnSpc>
              <a:spcBef>
                <a:spcPct val="50000"/>
              </a:spcBef>
              <a:spcAft>
                <a:spcPts val="0"/>
              </a:spcAft>
              <a:buClr>
                <a:schemeClr val="accent1"/>
              </a:buClr>
              <a:buSzPct val="80000"/>
              <a:buFont typeface="Wingdings 2"/>
              <a:buChar char=""/>
              <a:tabLst/>
              <a:defRPr/>
            </a:pPr>
            <a:r>
              <a:rPr kumimoji="0" lang="en-US" sz="2000" b="0" i="0" u="none" strike="noStrike" kern="1200" cap="none" spc="0" normalizeH="0" baseline="0" noProof="0" smtClean="0">
                <a:ln>
                  <a:noFill/>
                </a:ln>
                <a:effectLst/>
                <a:uLnTx/>
                <a:uFillTx/>
                <a:latin typeface="+mn-lt"/>
                <a:ea typeface="+mn-ea"/>
                <a:cs typeface="+mn-cs"/>
              </a:rPr>
              <a:t>Over 500 demonstrators were arrested. </a:t>
            </a:r>
          </a:p>
          <a:p>
            <a:pPr marL="228600" marR="0" lvl="0" indent="-228600" algn="l" defTabSz="914400" rtl="0" eaLnBrk="1" fontAlgn="auto" latinLnBrk="0" hangingPunct="1">
              <a:lnSpc>
                <a:spcPct val="80000"/>
              </a:lnSpc>
              <a:spcBef>
                <a:spcPct val="50000"/>
              </a:spcBef>
              <a:spcAft>
                <a:spcPts val="0"/>
              </a:spcAft>
              <a:buClr>
                <a:schemeClr val="accent1"/>
              </a:buClr>
              <a:buSzPct val="80000"/>
              <a:buFont typeface="Wingdings 2"/>
              <a:buChar char=""/>
              <a:tabLst/>
              <a:defRPr/>
            </a:pPr>
            <a:r>
              <a:rPr kumimoji="0" lang="en-US" sz="2000" b="0" i="0" u="none" strike="noStrike" kern="1200" cap="none" spc="0" normalizeH="0" baseline="0" noProof="0" smtClean="0">
                <a:ln>
                  <a:noFill/>
                </a:ln>
                <a:effectLst/>
                <a:uLnTx/>
                <a:uFillTx/>
                <a:latin typeface="+mn-lt"/>
                <a:ea typeface="+mn-ea"/>
                <a:cs typeface="+mn-cs"/>
              </a:rPr>
              <a:t>The federal government was informed but took no action.</a:t>
            </a:r>
          </a:p>
          <a:p>
            <a:pPr marL="228600" marR="0" lvl="0" indent="-228600" algn="l" defTabSz="914400" rtl="0" eaLnBrk="1" fontAlgn="auto" latinLnBrk="0" hangingPunct="1">
              <a:lnSpc>
                <a:spcPct val="80000"/>
              </a:lnSpc>
              <a:spcBef>
                <a:spcPct val="50000"/>
              </a:spcBef>
              <a:spcAft>
                <a:spcPts val="0"/>
              </a:spcAft>
              <a:buClr>
                <a:schemeClr val="accent1"/>
              </a:buClr>
              <a:buSzPct val="80000"/>
              <a:buFont typeface="Wingdings 2"/>
              <a:buChar char=""/>
              <a:tabLst/>
              <a:defRPr/>
            </a:pPr>
            <a:r>
              <a:rPr kumimoji="0" lang="en-US" sz="2000" b="0" i="0" u="none" strike="noStrike" kern="1200" cap="none" spc="0" normalizeH="0" baseline="0" noProof="0" smtClean="0">
                <a:ln>
                  <a:noFill/>
                </a:ln>
                <a:effectLst/>
                <a:uLnTx/>
                <a:uFillTx/>
                <a:latin typeface="+mn-lt"/>
                <a:ea typeface="+mn-ea"/>
                <a:cs typeface="+mn-cs"/>
              </a:rPr>
              <a:t>Local leaders asked Martin Luther King Jr. to lead more demonstrations and to gain more coverage for the protests.</a:t>
            </a:r>
          </a:p>
          <a:p>
            <a:pPr marL="228600" marR="0" lvl="0" indent="-228600" algn="l" defTabSz="914400" rtl="0" eaLnBrk="1" fontAlgn="auto" latinLnBrk="0" hangingPunct="1">
              <a:lnSpc>
                <a:spcPct val="80000"/>
              </a:lnSpc>
              <a:spcBef>
                <a:spcPct val="50000"/>
              </a:spcBef>
              <a:spcAft>
                <a:spcPts val="0"/>
              </a:spcAft>
              <a:buClr>
                <a:schemeClr val="accent1"/>
              </a:buClr>
              <a:buSzPct val="80000"/>
              <a:buFont typeface="Wingdings 2"/>
              <a:buChar char=""/>
              <a:tabLst/>
              <a:defRPr/>
            </a:pPr>
            <a:r>
              <a:rPr kumimoji="0" lang="en-US" sz="2000" b="0" i="0" u="none" strike="noStrike" kern="1200" cap="none" spc="0" normalizeH="0" baseline="0" noProof="0" smtClean="0">
                <a:ln>
                  <a:noFill/>
                </a:ln>
                <a:effectLst/>
                <a:uLnTx/>
                <a:uFillTx/>
                <a:latin typeface="+mn-lt"/>
                <a:ea typeface="+mn-ea"/>
                <a:cs typeface="+mn-cs"/>
              </a:rPr>
              <a:t>He agreed and was also arrested.</a:t>
            </a:r>
            <a:endParaRPr kumimoji="0" lang="en-US" sz="2000" b="0" i="0" u="none" strike="noStrike" kern="1200" cap="none" spc="0" normalizeH="0" baseline="0" noProof="0">
              <a:ln>
                <a:noFill/>
              </a:ln>
              <a:effectLst/>
              <a:uLnTx/>
              <a:uFillTx/>
              <a:latin typeface="+mn-lt"/>
              <a:ea typeface="+mn-ea"/>
              <a:cs typeface="+mn-cs"/>
            </a:endParaRPr>
          </a:p>
        </p:txBody>
      </p:sp>
      <p:sp>
        <p:nvSpPr>
          <p:cNvPr id="6" name="Rectangle 4"/>
          <p:cNvSpPr txBox="1">
            <a:spLocks noChangeArrowheads="1"/>
          </p:cNvSpPr>
          <p:nvPr/>
        </p:nvSpPr>
        <p:spPr bwMode="auto">
          <a:xfrm>
            <a:off x="4572000" y="1828800"/>
            <a:ext cx="3887788" cy="4648200"/>
          </a:xfrm>
          <a:prstGeom prst="rect">
            <a:avLst/>
          </a:prstGeom>
          <a:noFill/>
          <a:ln algn="ctr">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auto" latinLnBrk="0" hangingPunct="1">
              <a:lnSpc>
                <a:spcPct val="80000"/>
              </a:lnSpc>
              <a:spcBef>
                <a:spcPct val="50000"/>
              </a:spcBef>
              <a:spcAft>
                <a:spcPts val="0"/>
              </a:spcAft>
              <a:buClr>
                <a:schemeClr val="accent1"/>
              </a:buClr>
              <a:buSzPct val="80000"/>
              <a:buFontTx/>
              <a:buNone/>
              <a:tabLst/>
              <a:defRPr/>
            </a:pPr>
            <a:r>
              <a:rPr kumimoji="0" lang="en-US" sz="2400" b="1" i="0" u="none" strike="noStrike" kern="1200" cap="none" spc="0" normalizeH="0" baseline="0" noProof="0" smtClean="0">
                <a:ln>
                  <a:noFill/>
                </a:ln>
                <a:effectLst/>
                <a:uLnTx/>
                <a:uFillTx/>
                <a:latin typeface="+mn-lt"/>
                <a:ea typeface="+mn-ea"/>
                <a:cs typeface="+mn-cs"/>
              </a:rPr>
              <a:t>The Results</a:t>
            </a:r>
          </a:p>
          <a:p>
            <a:pPr marL="228600" marR="0" lvl="0" indent="-228600" algn="l" defTabSz="914400" rtl="0" eaLnBrk="1" fontAlgn="auto" latinLnBrk="0" hangingPunct="1">
              <a:lnSpc>
                <a:spcPct val="80000"/>
              </a:lnSpc>
              <a:spcBef>
                <a:spcPct val="50000"/>
              </a:spcBef>
              <a:spcAft>
                <a:spcPts val="0"/>
              </a:spcAft>
              <a:buClr>
                <a:schemeClr val="accent1"/>
              </a:buClr>
              <a:buSzPct val="80000"/>
              <a:buFont typeface="Wingdings 2"/>
              <a:buChar char=""/>
              <a:tabLst/>
              <a:defRPr/>
            </a:pPr>
            <a:r>
              <a:rPr kumimoji="0" lang="en-US" sz="2000" b="0" i="0" u="none" strike="noStrike" kern="1200" cap="none" spc="0" normalizeH="0" baseline="0" noProof="0" smtClean="0">
                <a:ln>
                  <a:noFill/>
                </a:ln>
                <a:effectLst/>
                <a:uLnTx/>
                <a:uFillTx/>
                <a:latin typeface="+mn-lt"/>
                <a:ea typeface="+mn-ea"/>
                <a:cs typeface="+mn-cs"/>
              </a:rPr>
              <a:t>The police chief had studied King’s tactics and made arrangements to counter-act the nonviolent protest.</a:t>
            </a:r>
          </a:p>
          <a:p>
            <a:pPr marL="228600" marR="0" lvl="0" indent="-228600" algn="l" defTabSz="914400" rtl="0" eaLnBrk="1" fontAlgn="auto" latinLnBrk="0" hangingPunct="1">
              <a:lnSpc>
                <a:spcPct val="80000"/>
              </a:lnSpc>
              <a:spcBef>
                <a:spcPct val="50000"/>
              </a:spcBef>
              <a:spcAft>
                <a:spcPts val="0"/>
              </a:spcAft>
              <a:buClr>
                <a:schemeClr val="accent1"/>
              </a:buClr>
              <a:buSzPct val="80000"/>
              <a:buFont typeface="Wingdings 2"/>
              <a:buChar char=""/>
              <a:tabLst/>
              <a:defRPr/>
            </a:pPr>
            <a:r>
              <a:rPr kumimoji="0" lang="en-US" sz="2000" b="0" i="0" u="none" strike="noStrike" kern="1200" cap="none" spc="0" normalizeH="0" baseline="0" noProof="0" smtClean="0">
                <a:ln>
                  <a:noFill/>
                </a:ln>
                <a:effectLst/>
                <a:uLnTx/>
                <a:uFillTx/>
                <a:latin typeface="+mn-lt"/>
                <a:ea typeface="+mn-ea"/>
                <a:cs typeface="+mn-cs"/>
              </a:rPr>
              <a:t>When the press arrived, King was released.</a:t>
            </a:r>
          </a:p>
          <a:p>
            <a:pPr marL="228600" marR="0" lvl="0" indent="-228600" algn="l" defTabSz="914400" rtl="0" eaLnBrk="1" fontAlgn="auto" latinLnBrk="0" hangingPunct="1">
              <a:lnSpc>
                <a:spcPct val="80000"/>
              </a:lnSpc>
              <a:spcBef>
                <a:spcPct val="50000"/>
              </a:spcBef>
              <a:spcAft>
                <a:spcPts val="0"/>
              </a:spcAft>
              <a:buClr>
                <a:schemeClr val="accent1"/>
              </a:buClr>
              <a:buSzPct val="80000"/>
              <a:buFont typeface="Wingdings 2"/>
              <a:buChar char=""/>
              <a:tabLst/>
              <a:defRPr/>
            </a:pPr>
            <a:r>
              <a:rPr kumimoji="0" lang="en-US" sz="2000" b="0" i="0" u="none" strike="noStrike" kern="1200" cap="none" spc="0" normalizeH="0" baseline="0" noProof="0" smtClean="0">
                <a:ln>
                  <a:noFill/>
                </a:ln>
                <a:effectLst/>
                <a:uLnTx/>
                <a:uFillTx/>
                <a:latin typeface="+mn-lt"/>
                <a:ea typeface="+mn-ea"/>
                <a:cs typeface="+mn-cs"/>
              </a:rPr>
              <a:t>City officials would only deal with local leaders until King left.</a:t>
            </a:r>
          </a:p>
          <a:p>
            <a:pPr marL="228600" marR="0" lvl="0" indent="-228600" algn="l" defTabSz="914400" rtl="0" eaLnBrk="1" fontAlgn="auto" latinLnBrk="0" hangingPunct="1">
              <a:lnSpc>
                <a:spcPct val="80000"/>
              </a:lnSpc>
              <a:spcBef>
                <a:spcPct val="50000"/>
              </a:spcBef>
              <a:spcAft>
                <a:spcPts val="0"/>
              </a:spcAft>
              <a:buClr>
                <a:schemeClr val="accent1"/>
              </a:buClr>
              <a:buSzPct val="80000"/>
              <a:buFont typeface="Wingdings 2"/>
              <a:buChar char=""/>
              <a:tabLst/>
              <a:defRPr/>
            </a:pPr>
            <a:r>
              <a:rPr kumimoji="0" lang="en-US" sz="2000" b="0" i="0" u="none" strike="noStrike" kern="1200" cap="none" spc="0" normalizeH="0" baseline="0" noProof="0" smtClean="0">
                <a:ln>
                  <a:noFill/>
                </a:ln>
                <a:effectLst/>
                <a:uLnTx/>
                <a:uFillTx/>
                <a:latin typeface="+mn-lt"/>
                <a:ea typeface="+mn-ea"/>
                <a:cs typeface="+mn-cs"/>
              </a:rPr>
              <a:t>Once King left, officials would not negotiate at all.</a:t>
            </a:r>
          </a:p>
          <a:p>
            <a:pPr marL="228600" marR="0" lvl="0" indent="-228600" algn="l" defTabSz="914400" rtl="0" eaLnBrk="1" fontAlgn="auto" latinLnBrk="0" hangingPunct="1">
              <a:lnSpc>
                <a:spcPct val="80000"/>
              </a:lnSpc>
              <a:spcBef>
                <a:spcPct val="50000"/>
              </a:spcBef>
              <a:spcAft>
                <a:spcPts val="0"/>
              </a:spcAft>
              <a:buClr>
                <a:schemeClr val="accent1"/>
              </a:buClr>
              <a:buSzPct val="80000"/>
              <a:buFont typeface="Wingdings 2"/>
              <a:buChar char=""/>
              <a:tabLst/>
              <a:defRPr/>
            </a:pPr>
            <a:r>
              <a:rPr kumimoji="0" lang="en-US" sz="2000" b="0" i="0" u="none" strike="noStrike" kern="1200" cap="none" spc="0" normalizeH="0" baseline="0" noProof="0" smtClean="0">
                <a:ln>
                  <a:noFill/>
                </a:ln>
                <a:effectLst/>
                <a:uLnTx/>
                <a:uFillTx/>
                <a:latin typeface="+mn-lt"/>
                <a:ea typeface="+mn-ea"/>
                <a:cs typeface="+mn-cs"/>
              </a:rPr>
              <a:t>The nine-month movement failed.</a:t>
            </a:r>
            <a:endParaRPr kumimoji="0" lang="en-US" sz="2000" b="0" i="0" u="none" strike="noStrike" kern="1200" cap="none" spc="0" normalizeH="0" baseline="0" noProof="0">
              <a:ln>
                <a:noFill/>
              </a:ln>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063752"/>
          </a:xfrm>
          <a:noFill/>
        </p:spPr>
        <p:txBody>
          <a:bodyPr/>
          <a:lstStyle/>
          <a:p>
            <a:r>
              <a:rPr lang="en-US" dirty="0" smtClean="0">
                <a:solidFill>
                  <a:schemeClr val="tx1"/>
                </a:solidFill>
                <a:cs typeface="Times New Roman" pitchFamily="18" charset="0"/>
              </a:rPr>
              <a:t>Birmingham, Alabama (1963)</a:t>
            </a:r>
            <a:r>
              <a:rPr lang="en-US" dirty="0" smtClean="0">
                <a:solidFill>
                  <a:schemeClr val="tx1"/>
                </a:solidFill>
              </a:rPr>
              <a:t> </a:t>
            </a:r>
            <a:endParaRPr lang="en-US" dirty="0">
              <a:solidFill>
                <a:schemeClr val="tx1"/>
              </a:solidFill>
            </a:endParaRPr>
          </a:p>
        </p:txBody>
      </p:sp>
      <p:sp>
        <p:nvSpPr>
          <p:cNvPr id="3" name="Content Placeholder 2"/>
          <p:cNvSpPr>
            <a:spLocks noGrp="1"/>
          </p:cNvSpPr>
          <p:nvPr>
            <p:ph sz="quarter" idx="1"/>
          </p:nvPr>
        </p:nvSpPr>
        <p:spPr/>
        <p:txBody>
          <a:bodyPr>
            <a:normAutofit fontScale="92500" lnSpcReduction="20000"/>
          </a:bodyPr>
          <a:lstStyle/>
          <a:p>
            <a:pPr marL="228600" indent="-228600">
              <a:lnSpc>
                <a:spcPct val="80000"/>
              </a:lnSpc>
              <a:spcBef>
                <a:spcPct val="50000"/>
              </a:spcBef>
            </a:pPr>
            <a:r>
              <a:rPr lang="en-US" dirty="0" smtClean="0"/>
              <a:t>Considered most racist, segregated large city in the South</a:t>
            </a:r>
          </a:p>
          <a:p>
            <a:pPr marL="521208" lvl="1" indent="-228600">
              <a:lnSpc>
                <a:spcPct val="80000"/>
              </a:lnSpc>
              <a:spcBef>
                <a:spcPct val="50000"/>
              </a:spcBef>
            </a:pPr>
            <a:r>
              <a:rPr lang="en-US" dirty="0" smtClean="0"/>
              <a:t>Nicknamed </a:t>
            </a:r>
            <a:r>
              <a:rPr lang="en-US" dirty="0" err="1" smtClean="0"/>
              <a:t>Bombingham</a:t>
            </a:r>
            <a:r>
              <a:rPr lang="en-US" dirty="0" smtClean="0"/>
              <a:t> due destruction of Black businesses, churches, and homes with dynamite</a:t>
            </a:r>
          </a:p>
          <a:p>
            <a:pPr marL="228600" indent="-228600">
              <a:lnSpc>
                <a:spcPct val="80000"/>
              </a:lnSpc>
              <a:spcBef>
                <a:spcPct val="50000"/>
              </a:spcBef>
            </a:pPr>
            <a:r>
              <a:rPr lang="en-US" dirty="0" smtClean="0"/>
              <a:t>Martin Luther King raised money to fight Birmingham’s segregation laws.</a:t>
            </a:r>
          </a:p>
          <a:p>
            <a:pPr marL="521208" lvl="1" indent="-228600">
              <a:lnSpc>
                <a:spcPct val="80000"/>
              </a:lnSpc>
              <a:spcBef>
                <a:spcPct val="50000"/>
              </a:spcBef>
            </a:pPr>
            <a:r>
              <a:rPr lang="en-US" dirty="0" smtClean="0"/>
              <a:t>Volunteers began with sit-ins and marches and were quickly arrested along with King</a:t>
            </a:r>
          </a:p>
          <a:p>
            <a:pPr marL="521208" lvl="1" indent="-228600">
              <a:lnSpc>
                <a:spcPct val="80000"/>
              </a:lnSpc>
              <a:spcBef>
                <a:spcPct val="50000"/>
              </a:spcBef>
            </a:pPr>
            <a:r>
              <a:rPr lang="en-US" dirty="0" smtClean="0"/>
              <a:t>Fewer African Americans  were willing to join and risk their jobs.</a:t>
            </a:r>
          </a:p>
          <a:p>
            <a:pPr marL="228600" indent="-228600">
              <a:lnSpc>
                <a:spcPct val="80000"/>
              </a:lnSpc>
              <a:spcBef>
                <a:spcPct val="50000"/>
              </a:spcBef>
            </a:pPr>
            <a:r>
              <a:rPr lang="en-US" dirty="0" smtClean="0"/>
              <a:t>White clergy attacked King’s actions in a newspaper </a:t>
            </a:r>
            <a:r>
              <a:rPr lang="en-US" dirty="0" err="1" smtClean="0"/>
              <a:t>ad.</a:t>
            </a:r>
            <a:endParaRPr lang="en-US" dirty="0" smtClean="0"/>
          </a:p>
          <a:p>
            <a:pPr marL="521208" lvl="1" indent="-228600">
              <a:lnSpc>
                <a:spcPct val="80000"/>
              </a:lnSpc>
              <a:spcBef>
                <a:spcPct val="50000"/>
              </a:spcBef>
            </a:pPr>
            <a:r>
              <a:rPr lang="en-US" dirty="0" smtClean="0"/>
              <a:t>King wrote his “Letter from a Birmingham Jail.”</a:t>
            </a:r>
          </a:p>
          <a:p>
            <a:pPr marL="521208" lvl="1" indent="-228600">
              <a:lnSpc>
                <a:spcPct val="80000"/>
              </a:lnSpc>
              <a:spcBef>
                <a:spcPct val="50000"/>
              </a:spcBef>
            </a:pPr>
            <a:r>
              <a:rPr lang="en-US" dirty="0" smtClean="0"/>
              <a:t>Devises “Project C”</a:t>
            </a:r>
          </a:p>
          <a:p>
            <a:pPr marL="786384" lvl="2">
              <a:lnSpc>
                <a:spcPct val="80000"/>
              </a:lnSpc>
              <a:spcBef>
                <a:spcPct val="50000"/>
              </a:spcBef>
            </a:pPr>
            <a:r>
              <a:rPr lang="en-US" dirty="0" smtClean="0"/>
              <a:t>Large scale non-violent confrontation using children to help draw media attention and public sympathy from around the world</a:t>
            </a:r>
          </a:p>
          <a:p>
            <a:pPr marL="786384" lvl="2">
              <a:lnSpc>
                <a:spcPct val="80000"/>
              </a:lnSpc>
              <a:spcBef>
                <a:spcPct val="50000"/>
              </a:spcBef>
            </a:pPr>
            <a:r>
              <a:rPr lang="en-US" dirty="0" smtClean="0"/>
              <a:t>Highly effective</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290513"/>
            <a:ext cx="7772400" cy="838200"/>
          </a:xfrm>
          <a:noFill/>
        </p:spPr>
        <p:txBody>
          <a:bodyPr/>
          <a:lstStyle/>
          <a:p>
            <a:pPr eaLnBrk="1" hangingPunct="1"/>
            <a:r>
              <a:rPr lang="en-US" dirty="0" smtClean="0">
                <a:solidFill>
                  <a:schemeClr val="tx1"/>
                </a:solidFill>
                <a:cs typeface="Times New Roman" pitchFamily="18" charset="0"/>
              </a:rPr>
              <a:t>Birmingham, Alabama (1963)</a:t>
            </a:r>
          </a:p>
        </p:txBody>
      </p:sp>
      <p:sp>
        <p:nvSpPr>
          <p:cNvPr id="5" name="Rectangle 3"/>
          <p:cNvSpPr>
            <a:spLocks noGrp="1" noChangeArrowheads="1"/>
          </p:cNvSpPr>
          <p:nvPr>
            <p:ph sz="quarter" idx="1"/>
          </p:nvPr>
        </p:nvSpPr>
        <p:spPr>
          <a:xfrm>
            <a:off x="0" y="1600200"/>
            <a:ext cx="3048000" cy="5105399"/>
          </a:xfrm>
        </p:spPr>
        <p:txBody>
          <a:bodyPr>
            <a:normAutofit fontScale="92500" lnSpcReduction="10000"/>
          </a:bodyPr>
          <a:lstStyle/>
          <a:p>
            <a:pPr marL="228600" indent="-228600">
              <a:lnSpc>
                <a:spcPct val="80000"/>
              </a:lnSpc>
              <a:spcBef>
                <a:spcPct val="50000"/>
              </a:spcBef>
            </a:pPr>
            <a:r>
              <a:rPr lang="en-US" sz="2400" dirty="0" smtClean="0"/>
              <a:t>More than 900 children between ages six and eighteen were arrested.</a:t>
            </a:r>
          </a:p>
          <a:p>
            <a:pPr marL="228600" indent="-228600">
              <a:lnSpc>
                <a:spcPct val="80000"/>
              </a:lnSpc>
              <a:spcBef>
                <a:spcPct val="50000"/>
              </a:spcBef>
            </a:pPr>
            <a:r>
              <a:rPr lang="en-US" sz="2400" dirty="0" smtClean="0"/>
              <a:t>Police Chief Eugene “Bull” Connor used police and fire fighters to break up a group of about 2,500 student protesters.</a:t>
            </a:r>
          </a:p>
          <a:p>
            <a:pPr marL="228600" indent="-228600">
              <a:lnSpc>
                <a:spcPct val="80000"/>
              </a:lnSpc>
              <a:spcBef>
                <a:spcPct val="50000"/>
              </a:spcBef>
            </a:pPr>
            <a:r>
              <a:rPr lang="en-US" sz="2400" dirty="0" smtClean="0"/>
              <a:t>The violence of Connor’s methods was all over the television news.</a:t>
            </a:r>
          </a:p>
          <a:p>
            <a:pPr marL="521208" lvl="1" indent="-228600">
              <a:lnSpc>
                <a:spcPct val="80000"/>
              </a:lnSpc>
              <a:spcBef>
                <a:spcPct val="50000"/>
              </a:spcBef>
            </a:pPr>
            <a:r>
              <a:rPr lang="en-US" sz="2000" dirty="0" smtClean="0"/>
              <a:t>Attitudes shifted against Southern efforts to maintain segregation</a:t>
            </a:r>
          </a:p>
          <a:p>
            <a:pPr marL="228600" indent="-228600">
              <a:lnSpc>
                <a:spcPct val="80000"/>
              </a:lnSpc>
              <a:spcBef>
                <a:spcPct val="50000"/>
              </a:spcBef>
            </a:pPr>
            <a:r>
              <a:rPr lang="en-US" sz="2400" dirty="0" smtClean="0"/>
              <a:t>Federal negotiators got the city officials to agree to many of King’s demands.</a:t>
            </a:r>
            <a:endParaRPr lang="en-US" sz="2400" dirty="0"/>
          </a:p>
        </p:txBody>
      </p:sp>
      <p:pic>
        <p:nvPicPr>
          <p:cNvPr id="6" name="Picture 5" descr="bhb5"/>
          <p:cNvPicPr>
            <a:picLocks noChangeAspect="1" noChangeArrowheads="1"/>
          </p:cNvPicPr>
          <p:nvPr/>
        </p:nvPicPr>
        <p:blipFill>
          <a:blip r:embed="rId2" cstate="print"/>
          <a:srcRect/>
          <a:stretch>
            <a:fillRect/>
          </a:stretch>
        </p:blipFill>
        <p:spPr bwMode="auto">
          <a:xfrm>
            <a:off x="4597472" y="3719513"/>
            <a:ext cx="4546528" cy="2986087"/>
          </a:xfrm>
          <a:prstGeom prst="rect">
            <a:avLst/>
          </a:prstGeom>
          <a:noFill/>
          <a:ln w="9525">
            <a:noFill/>
            <a:miter lim="800000"/>
            <a:headEnd/>
            <a:tailEnd/>
          </a:ln>
        </p:spPr>
      </p:pic>
      <p:pic>
        <p:nvPicPr>
          <p:cNvPr id="7" name="Picture 2" descr="http://www.annotatedmst.com/episodes/teenagewerewolf/bull%20connor.jpg"/>
          <p:cNvPicPr>
            <a:picLocks noChangeAspect="1" noChangeArrowheads="1"/>
          </p:cNvPicPr>
          <p:nvPr/>
        </p:nvPicPr>
        <p:blipFill>
          <a:blip r:embed="rId3" cstate="print"/>
          <a:srcRect/>
          <a:stretch>
            <a:fillRect/>
          </a:stretch>
        </p:blipFill>
        <p:spPr bwMode="auto">
          <a:xfrm>
            <a:off x="2971800" y="2119313"/>
            <a:ext cx="2779373" cy="2257425"/>
          </a:xfrm>
          <a:prstGeom prst="rect">
            <a:avLst/>
          </a:prstGeom>
          <a:noFill/>
        </p:spPr>
      </p:pic>
      <p:pic>
        <p:nvPicPr>
          <p:cNvPr id="8" name="Picture 5"/>
          <p:cNvPicPr>
            <a:picLocks noChangeAspect="1" noChangeArrowheads="1"/>
          </p:cNvPicPr>
          <p:nvPr/>
        </p:nvPicPr>
        <p:blipFill>
          <a:blip r:embed="rId4" cstate="print"/>
          <a:srcRect/>
          <a:stretch>
            <a:fillRect/>
          </a:stretch>
        </p:blipFill>
        <p:spPr bwMode="auto">
          <a:xfrm>
            <a:off x="5791200" y="1619441"/>
            <a:ext cx="3352800" cy="24810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ow07-440.jpg"/>
          <p:cNvPicPr>
            <a:picLocks noChangeAspect="1" noChangeArrowheads="1"/>
          </p:cNvPicPr>
          <p:nvPr/>
        </p:nvPicPr>
        <p:blipFill>
          <a:blip r:embed="rId2" cstate="print">
            <a:lum bright="6000"/>
          </a:blip>
          <a:srcRect/>
          <a:stretch>
            <a:fillRect/>
          </a:stretch>
        </p:blipFill>
        <p:spPr bwMode="auto">
          <a:xfrm>
            <a:off x="5844061" y="4393045"/>
            <a:ext cx="3299939" cy="2464955"/>
          </a:xfrm>
          <a:prstGeom prst="rect">
            <a:avLst/>
          </a:prstGeom>
          <a:noFill/>
        </p:spPr>
      </p:pic>
      <p:sp>
        <p:nvSpPr>
          <p:cNvPr id="6" name="Rectangle 2"/>
          <p:cNvSpPr>
            <a:spLocks noGrp="1" noChangeArrowheads="1"/>
          </p:cNvSpPr>
          <p:nvPr>
            <p:ph type="title"/>
          </p:nvPr>
        </p:nvSpPr>
        <p:spPr>
          <a:xfrm>
            <a:off x="685800" y="228600"/>
            <a:ext cx="7772400" cy="838200"/>
          </a:xfrm>
          <a:noFill/>
        </p:spPr>
        <p:txBody>
          <a:bodyPr/>
          <a:lstStyle/>
          <a:p>
            <a:pPr eaLnBrk="1" hangingPunct="1"/>
            <a:r>
              <a:rPr lang="en-US" dirty="0" smtClean="0">
                <a:solidFill>
                  <a:schemeClr val="tx1"/>
                </a:solidFill>
              </a:rPr>
              <a:t>March on Washington (1963)</a:t>
            </a:r>
          </a:p>
        </p:txBody>
      </p:sp>
      <p:sp>
        <p:nvSpPr>
          <p:cNvPr id="7" name="Rectangle 3"/>
          <p:cNvSpPr>
            <a:spLocks noGrp="1" noChangeArrowheads="1"/>
          </p:cNvSpPr>
          <p:nvPr>
            <p:ph sz="quarter" idx="1"/>
          </p:nvPr>
        </p:nvSpPr>
        <p:spPr>
          <a:xfrm>
            <a:off x="304800" y="1066800"/>
            <a:ext cx="3733800" cy="4876800"/>
          </a:xfrm>
        </p:spPr>
        <p:txBody>
          <a:bodyPr>
            <a:normAutofit fontScale="92500"/>
          </a:bodyPr>
          <a:lstStyle/>
          <a:p>
            <a:pPr eaLnBrk="1" hangingPunct="1"/>
            <a:r>
              <a:rPr lang="en-US" dirty="0" smtClean="0"/>
              <a:t>Site of MLK’s famous “I have a dream” speech.</a:t>
            </a:r>
          </a:p>
          <a:p>
            <a:pPr lvl="1" eaLnBrk="1" hangingPunct="1"/>
            <a:r>
              <a:rPr lang="en-US" dirty="0" smtClean="0"/>
              <a:t>1</a:t>
            </a:r>
            <a:r>
              <a:rPr lang="en-US" baseline="30000" dirty="0" smtClean="0"/>
              <a:t>st</a:t>
            </a:r>
            <a:r>
              <a:rPr lang="en-US" dirty="0" smtClean="0"/>
              <a:t> proposed by A. Phillip Randolph</a:t>
            </a:r>
          </a:p>
          <a:p>
            <a:pPr eaLnBrk="1" hangingPunct="1"/>
            <a:r>
              <a:rPr lang="en-US" dirty="0" smtClean="0"/>
              <a:t>~250,000 people gathered peacefully to lobby Congress and show support for John F. Kennedy’s civil rights legislation.</a:t>
            </a:r>
          </a:p>
          <a:p>
            <a:pPr eaLnBrk="1" hangingPunct="1"/>
            <a:r>
              <a:rPr lang="en-US" dirty="0" smtClean="0"/>
              <a:t>Kennedy asked King to postpone for fear of violence</a:t>
            </a:r>
          </a:p>
          <a:p>
            <a:pPr lvl="1" eaLnBrk="1" hangingPunct="1"/>
            <a:r>
              <a:rPr lang="en-US" dirty="0" smtClean="0"/>
              <a:t>King refused </a:t>
            </a:r>
          </a:p>
        </p:txBody>
      </p:sp>
      <p:pic>
        <p:nvPicPr>
          <p:cNvPr id="1027" name="Picture 3"/>
          <p:cNvPicPr>
            <a:picLocks noChangeAspect="1" noChangeArrowheads="1"/>
          </p:cNvPicPr>
          <p:nvPr/>
        </p:nvPicPr>
        <p:blipFill>
          <a:blip r:embed="rId3" cstate="print"/>
          <a:srcRect/>
          <a:stretch>
            <a:fillRect/>
          </a:stretch>
        </p:blipFill>
        <p:spPr bwMode="auto">
          <a:xfrm>
            <a:off x="2895600" y="5410200"/>
            <a:ext cx="1691545" cy="129063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5447142" y="1295400"/>
            <a:ext cx="3696858" cy="3005138"/>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3962400" y="3733800"/>
            <a:ext cx="1937865" cy="1471612"/>
          </a:xfrm>
          <a:prstGeom prst="rect">
            <a:avLst/>
          </a:prstGeom>
          <a:noFill/>
          <a:ln w="9525">
            <a:noFill/>
            <a:miter lim="800000"/>
            <a:headEnd/>
            <a:tailEnd/>
          </a:ln>
          <a:effectLst/>
        </p:spPr>
      </p:pic>
      <p:pic>
        <p:nvPicPr>
          <p:cNvPr id="8" name="Picture 5" descr="photos_march_randolph"/>
          <p:cNvPicPr>
            <a:picLocks noChangeAspect="1" noChangeArrowheads="1"/>
          </p:cNvPicPr>
          <p:nvPr/>
        </p:nvPicPr>
        <p:blipFill>
          <a:blip r:embed="rId6" cstate="print"/>
          <a:srcRect l="1761" t="7921" r="11424" b="1782"/>
          <a:stretch>
            <a:fillRect/>
          </a:stretch>
        </p:blipFill>
        <p:spPr bwMode="auto">
          <a:xfrm>
            <a:off x="3962400" y="1066800"/>
            <a:ext cx="1320800" cy="19812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3400" y="457200"/>
            <a:ext cx="8077200" cy="1371600"/>
          </a:xfrm>
          <a:noFill/>
          <a:ln/>
        </p:spPr>
        <p:txBody>
          <a:bodyPr>
            <a:normAutofit/>
          </a:bodyPr>
          <a:lstStyle/>
          <a:p>
            <a:pPr>
              <a:spcBef>
                <a:spcPct val="50000"/>
              </a:spcBef>
            </a:pPr>
            <a:r>
              <a:rPr lang="en-US" sz="3600" b="1" dirty="0">
                <a:solidFill>
                  <a:schemeClr val="tx1"/>
                </a:solidFill>
              </a:rPr>
              <a:t>Civil Rights Act of 1964</a:t>
            </a:r>
            <a:br>
              <a:rPr lang="en-US" sz="3600" b="1" dirty="0">
                <a:solidFill>
                  <a:schemeClr val="tx1"/>
                </a:solidFill>
              </a:rPr>
            </a:br>
            <a:endParaRPr lang="en-US" sz="3600" b="1" dirty="0">
              <a:solidFill>
                <a:schemeClr val="tx1"/>
              </a:solidFill>
            </a:endParaRPr>
          </a:p>
        </p:txBody>
      </p:sp>
      <p:sp>
        <p:nvSpPr>
          <p:cNvPr id="5" name="Rectangle 3"/>
          <p:cNvSpPr>
            <a:spLocks noChangeArrowheads="1"/>
          </p:cNvSpPr>
          <p:nvPr/>
        </p:nvSpPr>
        <p:spPr bwMode="auto">
          <a:xfrm>
            <a:off x="1981200" y="3581400"/>
            <a:ext cx="6477000" cy="12192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marL="342900" indent="-342900">
              <a:spcBef>
                <a:spcPct val="50000"/>
              </a:spcBef>
              <a:buFontTx/>
              <a:buChar char="•"/>
            </a:pPr>
            <a:r>
              <a:rPr lang="en-US" sz="1600" b="1" dirty="0" err="1">
                <a:solidFill>
                  <a:srgbClr val="003300"/>
                </a:solidFill>
                <a:latin typeface="Verdana" pitchFamily="34" charset="0"/>
              </a:rPr>
              <a:t>Medgar</a:t>
            </a:r>
            <a:r>
              <a:rPr lang="en-US" sz="1600" b="1" dirty="0">
                <a:solidFill>
                  <a:srgbClr val="003300"/>
                </a:solidFill>
                <a:latin typeface="Verdana" pitchFamily="34" charset="0"/>
              </a:rPr>
              <a:t> Evers</a:t>
            </a:r>
            <a:r>
              <a:rPr lang="en-US" sz="1600" dirty="0">
                <a:solidFill>
                  <a:srgbClr val="003300"/>
                </a:solidFill>
                <a:latin typeface="Verdana" pitchFamily="34" charset="0"/>
              </a:rPr>
              <a:t>, the head of the NAACP in Mississippi, was shot dead in his front yard.</a:t>
            </a:r>
          </a:p>
          <a:p>
            <a:pPr marL="342900" indent="-342900">
              <a:spcBef>
                <a:spcPct val="50000"/>
              </a:spcBef>
              <a:buFontTx/>
              <a:buChar char="•"/>
            </a:pPr>
            <a:r>
              <a:rPr lang="en-US" sz="1600" dirty="0">
                <a:solidFill>
                  <a:srgbClr val="003300"/>
                </a:solidFill>
                <a:latin typeface="Verdana" pitchFamily="34" charset="0"/>
              </a:rPr>
              <a:t>Ku Klux Klan member Byron De La Beckwith was tried for the crime but all-white juries failed to convict.</a:t>
            </a:r>
          </a:p>
        </p:txBody>
      </p:sp>
      <p:sp>
        <p:nvSpPr>
          <p:cNvPr id="6" name="Text Box 4"/>
          <p:cNvSpPr txBox="1">
            <a:spLocks noChangeArrowheads="1"/>
          </p:cNvSpPr>
          <p:nvPr/>
        </p:nvSpPr>
        <p:spPr bwMode="auto">
          <a:xfrm>
            <a:off x="381000" y="1600200"/>
            <a:ext cx="1412875" cy="641350"/>
          </a:xfrm>
          <a:prstGeom prst="rect">
            <a:avLst/>
          </a:prstGeom>
          <a:noFill/>
          <a:ln w="9525" algn="ctr">
            <a:noFill/>
            <a:miter lim="800000"/>
            <a:headEnd/>
            <a:tailEnd/>
          </a:ln>
          <a:effectLst/>
        </p:spPr>
        <p:txBody>
          <a:bodyPr wrap="none">
            <a:spAutoFit/>
          </a:bodyPr>
          <a:lstStyle/>
          <a:p>
            <a:pPr algn="ctr"/>
            <a:r>
              <a:rPr lang="en-US" b="1">
                <a:solidFill>
                  <a:srgbClr val="FF9900"/>
                </a:solidFill>
                <a:latin typeface="Verdana" pitchFamily="34" charset="0"/>
              </a:rPr>
              <a:t>President</a:t>
            </a:r>
          </a:p>
          <a:p>
            <a:pPr algn="ctr"/>
            <a:r>
              <a:rPr lang="en-US" b="1">
                <a:solidFill>
                  <a:srgbClr val="FF9900"/>
                </a:solidFill>
                <a:latin typeface="Verdana" pitchFamily="34" charset="0"/>
              </a:rPr>
              <a:t>Kennedy</a:t>
            </a:r>
          </a:p>
        </p:txBody>
      </p:sp>
      <p:sp>
        <p:nvSpPr>
          <p:cNvPr id="7" name="Rectangle 5"/>
          <p:cNvSpPr>
            <a:spLocks noChangeArrowheads="1"/>
          </p:cNvSpPr>
          <p:nvPr/>
        </p:nvSpPr>
        <p:spPr bwMode="auto">
          <a:xfrm>
            <a:off x="1981200" y="1295400"/>
            <a:ext cx="6477000" cy="2133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marL="342900" indent="-342900">
              <a:spcBef>
                <a:spcPct val="50000"/>
              </a:spcBef>
              <a:buFontTx/>
              <a:buChar char="•"/>
            </a:pPr>
            <a:r>
              <a:rPr lang="en-US" sz="1600" dirty="0">
                <a:solidFill>
                  <a:srgbClr val="003300"/>
                </a:solidFill>
                <a:latin typeface="Verdana" pitchFamily="34" charset="0"/>
              </a:rPr>
              <a:t>The events in </a:t>
            </a:r>
            <a:r>
              <a:rPr lang="en-US" sz="1600" dirty="0" smtClean="0">
                <a:solidFill>
                  <a:srgbClr val="003300"/>
                </a:solidFill>
                <a:latin typeface="Verdana" pitchFamily="34" charset="0"/>
              </a:rPr>
              <a:t>Birmingham, Alabama </a:t>
            </a:r>
            <a:r>
              <a:rPr lang="en-US" sz="1600" dirty="0">
                <a:solidFill>
                  <a:srgbClr val="003300"/>
                </a:solidFill>
                <a:latin typeface="Verdana" pitchFamily="34" charset="0"/>
              </a:rPr>
              <a:t>convinced President Kennedy to act on civil rights issues.</a:t>
            </a:r>
          </a:p>
          <a:p>
            <a:pPr marL="342900" indent="-342900">
              <a:spcBef>
                <a:spcPct val="50000"/>
              </a:spcBef>
              <a:buFontTx/>
              <a:buChar char="•"/>
            </a:pPr>
            <a:r>
              <a:rPr lang="en-US" sz="1600" dirty="0">
                <a:solidFill>
                  <a:srgbClr val="003300"/>
                </a:solidFill>
                <a:latin typeface="Verdana" pitchFamily="34" charset="0"/>
              </a:rPr>
              <a:t>Kennedy announced that he would ask for legislation to finally end segregation in public accommodations</a:t>
            </a:r>
            <a:r>
              <a:rPr lang="en-US" sz="1600" dirty="0" smtClean="0">
                <a:solidFill>
                  <a:srgbClr val="003300"/>
                </a:solidFill>
                <a:latin typeface="Verdana" pitchFamily="34" charset="0"/>
              </a:rPr>
              <a:t>.</a:t>
            </a:r>
          </a:p>
          <a:p>
            <a:pPr marL="342900" indent="-342900">
              <a:spcBef>
                <a:spcPct val="50000"/>
              </a:spcBef>
              <a:buFontTx/>
              <a:buChar char="•"/>
            </a:pPr>
            <a:r>
              <a:rPr lang="en-US" sz="1600" dirty="0" smtClean="0">
                <a:solidFill>
                  <a:srgbClr val="003300"/>
                </a:solidFill>
                <a:latin typeface="Verdana" pitchFamily="34" charset="0"/>
              </a:rPr>
              <a:t>Assassinated by Lee Harvey Oswald 11/22/63 for reasons unclear.  Oswald shot and killed next day by a local bar owner and known mob associate Jack Ruby</a:t>
            </a:r>
            <a:endParaRPr lang="en-US" sz="1600" dirty="0">
              <a:solidFill>
                <a:srgbClr val="003300"/>
              </a:solidFill>
              <a:latin typeface="Verdana" pitchFamily="34" charset="0"/>
            </a:endParaRPr>
          </a:p>
        </p:txBody>
      </p:sp>
      <p:sp>
        <p:nvSpPr>
          <p:cNvPr id="8" name="Text Box 6"/>
          <p:cNvSpPr txBox="1">
            <a:spLocks noChangeArrowheads="1"/>
          </p:cNvSpPr>
          <p:nvPr/>
        </p:nvSpPr>
        <p:spPr bwMode="auto">
          <a:xfrm>
            <a:off x="533400" y="3886200"/>
            <a:ext cx="1139825" cy="641350"/>
          </a:xfrm>
          <a:prstGeom prst="rect">
            <a:avLst/>
          </a:prstGeom>
          <a:noFill/>
          <a:ln w="9525" algn="ctr">
            <a:noFill/>
            <a:miter lim="800000"/>
            <a:headEnd/>
            <a:tailEnd/>
          </a:ln>
          <a:effectLst/>
        </p:spPr>
        <p:txBody>
          <a:bodyPr wrap="none">
            <a:spAutoFit/>
          </a:bodyPr>
          <a:lstStyle/>
          <a:p>
            <a:pPr algn="ctr"/>
            <a:r>
              <a:rPr lang="en-US" b="1">
                <a:solidFill>
                  <a:srgbClr val="FF9900"/>
                </a:solidFill>
                <a:latin typeface="Verdana" pitchFamily="34" charset="0"/>
              </a:rPr>
              <a:t>Medgar</a:t>
            </a:r>
          </a:p>
          <a:p>
            <a:pPr algn="ctr"/>
            <a:r>
              <a:rPr lang="en-US" b="1">
                <a:solidFill>
                  <a:srgbClr val="FF9900"/>
                </a:solidFill>
                <a:latin typeface="Verdana" pitchFamily="34" charset="0"/>
              </a:rPr>
              <a:t>Evers</a:t>
            </a:r>
          </a:p>
        </p:txBody>
      </p:sp>
      <p:sp>
        <p:nvSpPr>
          <p:cNvPr id="9" name="Rectangle 9"/>
          <p:cNvSpPr>
            <a:spLocks noChangeArrowheads="1"/>
          </p:cNvSpPr>
          <p:nvPr/>
        </p:nvSpPr>
        <p:spPr bwMode="auto">
          <a:xfrm>
            <a:off x="1981200" y="4953000"/>
            <a:ext cx="6477000" cy="1447800"/>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marL="342900" indent="-342900">
              <a:spcBef>
                <a:spcPct val="50000"/>
              </a:spcBef>
              <a:buFontTx/>
              <a:buChar char="•"/>
            </a:pPr>
            <a:r>
              <a:rPr lang="en-US" sz="1600" dirty="0">
                <a:solidFill>
                  <a:srgbClr val="003300"/>
                </a:solidFill>
                <a:latin typeface="Verdana" pitchFamily="34" charset="0"/>
              </a:rPr>
              <a:t>On August 28, 1963, the largest civil rights demonstration ever held in the United States took place in Washington.</a:t>
            </a:r>
          </a:p>
          <a:p>
            <a:pPr marL="342900" indent="-342900">
              <a:spcBef>
                <a:spcPct val="50000"/>
              </a:spcBef>
              <a:buFontTx/>
              <a:buChar char="•"/>
            </a:pPr>
            <a:r>
              <a:rPr lang="en-US" sz="1600" dirty="0">
                <a:solidFill>
                  <a:srgbClr val="003300"/>
                </a:solidFill>
                <a:latin typeface="Verdana" pitchFamily="34" charset="0"/>
              </a:rPr>
              <a:t>More than 200,000 people marched and listened to Martin Luther King </a:t>
            </a:r>
            <a:r>
              <a:rPr lang="en-US" sz="1600" dirty="0" err="1">
                <a:solidFill>
                  <a:srgbClr val="003300"/>
                </a:solidFill>
                <a:latin typeface="Verdana" pitchFamily="34" charset="0"/>
              </a:rPr>
              <a:t>Jr.’s</a:t>
            </a:r>
            <a:r>
              <a:rPr lang="en-US" sz="1600" dirty="0">
                <a:solidFill>
                  <a:srgbClr val="003300"/>
                </a:solidFill>
                <a:latin typeface="Verdana" pitchFamily="34" charset="0"/>
              </a:rPr>
              <a:t> “I Have a Dream” speech.</a:t>
            </a:r>
          </a:p>
        </p:txBody>
      </p:sp>
      <p:sp>
        <p:nvSpPr>
          <p:cNvPr id="10" name="Text Box 10"/>
          <p:cNvSpPr txBox="1">
            <a:spLocks noChangeArrowheads="1"/>
          </p:cNvSpPr>
          <p:nvPr/>
        </p:nvSpPr>
        <p:spPr bwMode="auto">
          <a:xfrm>
            <a:off x="228600" y="5181600"/>
            <a:ext cx="1719263" cy="915988"/>
          </a:xfrm>
          <a:prstGeom prst="rect">
            <a:avLst/>
          </a:prstGeom>
          <a:noFill/>
          <a:ln w="9525" algn="ctr">
            <a:noFill/>
            <a:miter lim="800000"/>
            <a:headEnd/>
            <a:tailEnd/>
          </a:ln>
          <a:effectLst/>
        </p:spPr>
        <p:txBody>
          <a:bodyPr wrap="none">
            <a:spAutoFit/>
          </a:bodyPr>
          <a:lstStyle/>
          <a:p>
            <a:pPr algn="ctr"/>
            <a:r>
              <a:rPr lang="en-US" b="1">
                <a:solidFill>
                  <a:srgbClr val="FF9900"/>
                </a:solidFill>
                <a:latin typeface="Verdana" pitchFamily="34" charset="0"/>
              </a:rPr>
              <a:t>March</a:t>
            </a:r>
          </a:p>
          <a:p>
            <a:pPr algn="ctr"/>
            <a:r>
              <a:rPr lang="en-US" b="1">
                <a:solidFill>
                  <a:srgbClr val="FF9900"/>
                </a:solidFill>
                <a:latin typeface="Verdana" pitchFamily="34" charset="0"/>
              </a:rPr>
              <a:t>on</a:t>
            </a:r>
          </a:p>
          <a:p>
            <a:pPr algn="ctr"/>
            <a:r>
              <a:rPr lang="en-US" b="1">
                <a:solidFill>
                  <a:srgbClr val="FF9900"/>
                </a:solidFill>
                <a:latin typeface="Verdana" pitchFamily="34" charset="0"/>
              </a:rPr>
              <a:t>Washington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Didn’t the Civil War Solve Everything?</a:t>
            </a:r>
            <a:endParaRPr lang="en-US" sz="3600" dirty="0"/>
          </a:p>
        </p:txBody>
      </p:sp>
      <p:sp>
        <p:nvSpPr>
          <p:cNvPr id="3" name="Content Placeholder 2"/>
          <p:cNvSpPr>
            <a:spLocks noGrp="1"/>
          </p:cNvSpPr>
          <p:nvPr>
            <p:ph sz="quarter" idx="1"/>
          </p:nvPr>
        </p:nvSpPr>
        <p:spPr/>
        <p:txBody>
          <a:bodyPr/>
          <a:lstStyle/>
          <a:p>
            <a:pPr>
              <a:spcBef>
                <a:spcPct val="50000"/>
              </a:spcBef>
            </a:pPr>
            <a:r>
              <a:rPr lang="en-US" dirty="0" smtClean="0"/>
              <a:t>At the end of the Civil War the Constitution was amended to give Blacks more rights:</a:t>
            </a:r>
          </a:p>
          <a:p>
            <a:pPr lvl="1">
              <a:spcBef>
                <a:spcPct val="50000"/>
              </a:spcBef>
            </a:pPr>
            <a:r>
              <a:rPr lang="en-US" dirty="0" smtClean="0"/>
              <a:t>13</a:t>
            </a:r>
            <a:r>
              <a:rPr lang="en-US" baseline="30000" dirty="0" smtClean="0"/>
              <a:t>th</a:t>
            </a:r>
            <a:r>
              <a:rPr lang="en-US" dirty="0" smtClean="0"/>
              <a:t> Amendment: Abolished Slavery</a:t>
            </a:r>
          </a:p>
          <a:p>
            <a:pPr lvl="1">
              <a:spcBef>
                <a:spcPct val="50000"/>
              </a:spcBef>
            </a:pPr>
            <a:r>
              <a:rPr lang="en-US" dirty="0" smtClean="0"/>
              <a:t>14</a:t>
            </a:r>
            <a:r>
              <a:rPr lang="en-US" baseline="30000" dirty="0" smtClean="0"/>
              <a:t>th</a:t>
            </a:r>
            <a:r>
              <a:rPr lang="en-US" dirty="0" smtClean="0"/>
              <a:t> Amendment: Gave Citizenship and Equal Protection of the Constitution</a:t>
            </a:r>
          </a:p>
          <a:p>
            <a:pPr lvl="1">
              <a:spcBef>
                <a:spcPct val="50000"/>
              </a:spcBef>
            </a:pPr>
            <a:r>
              <a:rPr lang="en-US" dirty="0" smtClean="0"/>
              <a:t>15</a:t>
            </a:r>
            <a:r>
              <a:rPr lang="en-US" baseline="30000" dirty="0" smtClean="0"/>
              <a:t>th</a:t>
            </a:r>
            <a:r>
              <a:rPr lang="en-US" dirty="0" smtClean="0"/>
              <a:t> Amendment: Right to Vote</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3400" y="457200"/>
            <a:ext cx="8077200" cy="762000"/>
          </a:xfrm>
          <a:noFill/>
          <a:ln/>
        </p:spPr>
        <p:txBody>
          <a:bodyPr>
            <a:normAutofit/>
          </a:bodyPr>
          <a:lstStyle/>
          <a:p>
            <a:r>
              <a:rPr lang="en-US" sz="3600" b="1" dirty="0">
                <a:solidFill>
                  <a:schemeClr val="tx1"/>
                </a:solidFill>
              </a:rPr>
              <a:t>Passing the Civil Rights Act</a:t>
            </a:r>
          </a:p>
        </p:txBody>
      </p:sp>
      <p:sp>
        <p:nvSpPr>
          <p:cNvPr id="5" name="Rectangle 3"/>
          <p:cNvSpPr txBox="1">
            <a:spLocks noChangeArrowheads="1"/>
          </p:cNvSpPr>
          <p:nvPr/>
        </p:nvSpPr>
        <p:spPr bwMode="auto">
          <a:xfrm>
            <a:off x="533400" y="1524000"/>
            <a:ext cx="3810000" cy="4800600"/>
          </a:xfrm>
          <a:prstGeom prst="rect">
            <a:avLst/>
          </a:prstGeom>
          <a:noFill/>
          <a:ln>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marL="274320" marR="0" lvl="0" indent="-274320" algn="l" defTabSz="914400" rtl="0" eaLnBrk="1" fontAlgn="auto" latinLnBrk="0" hangingPunct="1">
              <a:lnSpc>
                <a:spcPct val="100000"/>
              </a:lnSpc>
              <a:spcBef>
                <a:spcPct val="5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rgbClr val="003300"/>
                </a:solidFill>
                <a:effectLst/>
                <a:uLnTx/>
                <a:uFillTx/>
                <a:latin typeface="+mn-lt"/>
                <a:ea typeface="+mn-ea"/>
                <a:cs typeface="+mn-cs"/>
              </a:rPr>
              <a:t>President Johnson supported passage of a strong civil rights bill.</a:t>
            </a:r>
          </a:p>
          <a:p>
            <a:pPr marL="731520" lvl="1" indent="-274320">
              <a:spcBef>
                <a:spcPct val="50000"/>
              </a:spcBef>
              <a:buClr>
                <a:schemeClr val="accent1"/>
              </a:buClr>
              <a:buSzPct val="85000"/>
              <a:buFont typeface="Wingdings 2"/>
              <a:buChar char=""/>
            </a:pPr>
            <a:r>
              <a:rPr kumimoji="0" lang="en-US" sz="2400" b="0" i="0" u="none" strike="noStrike" kern="1200" cap="none" spc="0" normalizeH="0" baseline="0" noProof="0" dirty="0" smtClean="0">
                <a:ln>
                  <a:noFill/>
                </a:ln>
                <a:solidFill>
                  <a:srgbClr val="003300"/>
                </a:solidFill>
                <a:effectLst/>
                <a:uLnTx/>
                <a:uFillTx/>
                <a:latin typeface="+mn-lt"/>
                <a:ea typeface="+mn-ea"/>
                <a:cs typeface="+mn-cs"/>
              </a:rPr>
              <a:t>Played sympathy card</a:t>
            </a:r>
          </a:p>
          <a:p>
            <a:pPr marL="731520" lvl="1" indent="-274320">
              <a:spcBef>
                <a:spcPct val="50000"/>
              </a:spcBef>
              <a:buClr>
                <a:schemeClr val="accent1"/>
              </a:buClr>
              <a:buSzPct val="85000"/>
              <a:buFont typeface="Wingdings 2"/>
              <a:buChar char=""/>
            </a:pPr>
            <a:r>
              <a:rPr kumimoji="0" lang="en-US" sz="2400" b="0" i="0" u="none" strike="noStrike" kern="1200" cap="none" spc="0" normalizeH="0" baseline="0" noProof="0" dirty="0" smtClean="0">
                <a:ln>
                  <a:noFill/>
                </a:ln>
                <a:solidFill>
                  <a:srgbClr val="003300"/>
                </a:solidFill>
                <a:effectLst/>
                <a:uLnTx/>
                <a:uFillTx/>
                <a:latin typeface="+mn-lt"/>
                <a:ea typeface="+mn-ea"/>
                <a:cs typeface="+mn-cs"/>
              </a:rPr>
              <a:t>Used Kennedy’s death to gain support</a:t>
            </a:r>
          </a:p>
          <a:p>
            <a:pPr marL="274320" marR="0" lvl="0" indent="-274320" algn="l" defTabSz="914400" rtl="0" eaLnBrk="1" fontAlgn="auto" latinLnBrk="0" hangingPunct="1">
              <a:lnSpc>
                <a:spcPct val="100000"/>
              </a:lnSpc>
              <a:spcBef>
                <a:spcPct val="5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rgbClr val="003300"/>
                </a:solidFill>
                <a:effectLst/>
                <a:uLnTx/>
                <a:uFillTx/>
                <a:latin typeface="+mn-lt"/>
                <a:ea typeface="+mn-ea"/>
                <a:cs typeface="+mn-cs"/>
              </a:rPr>
              <a:t>Some southerners in Congress fought hard to kill his bill.</a:t>
            </a:r>
          </a:p>
          <a:p>
            <a:pPr marL="274320" marR="0" lvl="0" indent="-274320" algn="l" defTabSz="914400" rtl="0" eaLnBrk="1" fontAlgn="auto" latinLnBrk="0" hangingPunct="1">
              <a:lnSpc>
                <a:spcPct val="100000"/>
              </a:lnSpc>
              <a:spcBef>
                <a:spcPct val="5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rgbClr val="003300"/>
                </a:solidFill>
                <a:effectLst/>
                <a:uLnTx/>
                <a:uFillTx/>
                <a:latin typeface="+mn-lt"/>
                <a:ea typeface="+mn-ea"/>
                <a:cs typeface="+mn-cs"/>
              </a:rPr>
              <a:t>Johnson signed the Civil Rights Act of 1964 into law on July 2, 1964.</a:t>
            </a:r>
          </a:p>
          <a:p>
            <a:pPr marL="274320" marR="0" lvl="0" indent="-274320" algn="l" defTabSz="914400" rtl="0" eaLnBrk="1" fontAlgn="auto" latinLnBrk="0" hangingPunct="1">
              <a:lnSpc>
                <a:spcPct val="100000"/>
              </a:lnSpc>
              <a:spcBef>
                <a:spcPct val="5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rgbClr val="003300"/>
                </a:solidFill>
                <a:effectLst/>
                <a:uLnTx/>
                <a:uFillTx/>
                <a:latin typeface="+mn-lt"/>
                <a:ea typeface="+mn-ea"/>
                <a:cs typeface="+mn-cs"/>
              </a:rPr>
              <a:t>The law banned discrimination in employment and in public accommodations.</a:t>
            </a:r>
            <a:endParaRPr kumimoji="0" lang="en-US" sz="2400" b="0" i="0" u="none" strike="noStrike" kern="1200" cap="none" spc="0" normalizeH="0" baseline="0" noProof="0" dirty="0">
              <a:ln>
                <a:noFill/>
              </a:ln>
              <a:solidFill>
                <a:srgbClr val="003300"/>
              </a:solidFill>
              <a:effectLst/>
              <a:uLnTx/>
              <a:uFillTx/>
              <a:latin typeface="+mn-lt"/>
              <a:ea typeface="+mn-ea"/>
              <a:cs typeface="+mn-cs"/>
            </a:endParaRPr>
          </a:p>
        </p:txBody>
      </p:sp>
      <p:pic>
        <p:nvPicPr>
          <p:cNvPr id="6" name="Picture 29" descr="prize1"/>
          <p:cNvPicPr>
            <a:picLocks noChangeAspect="1" noChangeArrowheads="1"/>
          </p:cNvPicPr>
          <p:nvPr/>
        </p:nvPicPr>
        <p:blipFill>
          <a:blip r:embed="rId2" cstate="print"/>
          <a:srcRect/>
          <a:stretch>
            <a:fillRect/>
          </a:stretch>
        </p:blipFill>
        <p:spPr bwMode="auto">
          <a:xfrm>
            <a:off x="4800600" y="1524000"/>
            <a:ext cx="3664580" cy="3429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8600" y="457200"/>
            <a:ext cx="8686800" cy="685800"/>
          </a:xfrm>
          <a:noFill/>
          <a:ln/>
        </p:spPr>
        <p:txBody>
          <a:bodyPr>
            <a:normAutofit/>
          </a:bodyPr>
          <a:lstStyle/>
          <a:p>
            <a:r>
              <a:rPr lang="en-US" sz="2800" dirty="0">
                <a:solidFill>
                  <a:schemeClr val="tx1"/>
                </a:solidFill>
              </a:rPr>
              <a:t>Gaining Voting Rights for African Americans </a:t>
            </a:r>
            <a:r>
              <a:rPr lang="en-US" sz="2800" dirty="0" smtClean="0">
                <a:solidFill>
                  <a:schemeClr val="tx1"/>
                </a:solidFill>
              </a:rPr>
              <a:t>in </a:t>
            </a:r>
            <a:r>
              <a:rPr lang="en-US" sz="2800" dirty="0">
                <a:solidFill>
                  <a:schemeClr val="tx1"/>
                </a:solidFill>
              </a:rPr>
              <a:t>the South</a:t>
            </a:r>
          </a:p>
        </p:txBody>
      </p:sp>
      <p:sp>
        <p:nvSpPr>
          <p:cNvPr id="5" name="Rectangle 3"/>
          <p:cNvSpPr txBox="1">
            <a:spLocks noChangeArrowheads="1"/>
          </p:cNvSpPr>
          <p:nvPr/>
        </p:nvSpPr>
        <p:spPr bwMode="auto">
          <a:xfrm>
            <a:off x="381000" y="1371600"/>
            <a:ext cx="4495800" cy="4876800"/>
          </a:xfrm>
          <a:prstGeom prst="rect">
            <a:avLst/>
          </a:prstGeom>
          <a:noFill/>
          <a:ln>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274320" marR="0" lvl="0" indent="-274320" algn="l" defTabSz="914400" rtl="0" eaLnBrk="1" fontAlgn="auto" latinLnBrk="0" hangingPunct="1">
              <a:lnSpc>
                <a:spcPct val="80000"/>
              </a:lnSpc>
              <a:spcBef>
                <a:spcPct val="50000"/>
              </a:spcBef>
              <a:spcAft>
                <a:spcPts val="0"/>
              </a:spcAft>
              <a:buClr>
                <a:schemeClr val="accent1"/>
              </a:buClr>
              <a:buSzPct val="85000"/>
              <a:buFont typeface="Wingdings 2"/>
              <a:buChar char=""/>
              <a:tabLst/>
              <a:defRPr/>
            </a:pPr>
            <a:r>
              <a:rPr kumimoji="0" lang="en-US" sz="2800" b="0" i="0" u="none" strike="noStrike" kern="1200" cap="none" spc="0" normalizeH="0" baseline="0" noProof="0" dirty="0" smtClean="0">
                <a:ln>
                  <a:noFill/>
                </a:ln>
                <a:effectLst/>
                <a:uLnTx/>
                <a:uFillTx/>
                <a:latin typeface="+mn-lt"/>
                <a:ea typeface="+mn-ea"/>
                <a:cs typeface="+mn-cs"/>
              </a:rPr>
              <a:t>President Kennedy was worried about the violent reactions to the nonviolent methods of the civil rights movement.</a:t>
            </a:r>
          </a:p>
          <a:p>
            <a:pPr marL="548640" marR="0" lvl="1" indent="-228600" algn="l" defTabSz="914400" rtl="0" eaLnBrk="1" fontAlgn="auto" latinLnBrk="0" hangingPunct="1">
              <a:lnSpc>
                <a:spcPct val="80000"/>
              </a:lnSpc>
              <a:spcBef>
                <a:spcPct val="50000"/>
              </a:spcBef>
              <a:spcAft>
                <a:spcPts val="0"/>
              </a:spcAft>
              <a:buClr>
                <a:schemeClr val="accent2"/>
              </a:buClr>
              <a:buSzPct val="85000"/>
              <a:buFont typeface="Wingdings 2"/>
              <a:buChar char=""/>
              <a:tabLst/>
              <a:defRPr/>
            </a:pPr>
            <a:r>
              <a:rPr kumimoji="0" lang="en-US" sz="2400" b="0" i="0" u="none" strike="noStrike" kern="1200" cap="none" spc="0" normalizeH="0" baseline="0" noProof="0" dirty="0" smtClean="0">
                <a:ln>
                  <a:noFill/>
                </a:ln>
                <a:effectLst/>
                <a:uLnTx/>
                <a:uFillTx/>
                <a:latin typeface="+mn-lt"/>
                <a:ea typeface="+mn-ea"/>
                <a:cs typeface="+mn-cs"/>
              </a:rPr>
              <a:t>Attorney General Robert Kennedy urged SNCC leaders to focus on voter registration rather than on protests.</a:t>
            </a:r>
          </a:p>
          <a:p>
            <a:pPr marL="548640" marR="0" lvl="1" indent="-228600" algn="l" defTabSz="914400" rtl="0" eaLnBrk="1" fontAlgn="auto" latinLnBrk="0" hangingPunct="1">
              <a:lnSpc>
                <a:spcPct val="80000"/>
              </a:lnSpc>
              <a:spcBef>
                <a:spcPct val="50000"/>
              </a:spcBef>
              <a:spcAft>
                <a:spcPts val="0"/>
              </a:spcAft>
              <a:buClr>
                <a:schemeClr val="accent2"/>
              </a:buClr>
              <a:buSzPct val="85000"/>
              <a:buFont typeface="Wingdings 2"/>
              <a:buChar char=""/>
              <a:tabLst/>
              <a:defRPr/>
            </a:pPr>
            <a:r>
              <a:rPr kumimoji="0" lang="en-US" sz="2400" b="0" i="0" u="none" strike="noStrike" kern="1200" cap="none" spc="0" normalizeH="0" baseline="0" noProof="0" dirty="0" smtClean="0">
                <a:ln>
                  <a:noFill/>
                </a:ln>
                <a:effectLst/>
                <a:uLnTx/>
                <a:uFillTx/>
                <a:latin typeface="+mn-lt"/>
                <a:ea typeface="+mn-ea"/>
                <a:cs typeface="+mn-cs"/>
              </a:rPr>
              <a:t>He promised that the federal government would protect civil rights workers if they focused on voter registration. </a:t>
            </a:r>
          </a:p>
          <a:p>
            <a:pPr marL="274320" indent="-274320">
              <a:lnSpc>
                <a:spcPct val="80000"/>
              </a:lnSpc>
              <a:spcBef>
                <a:spcPct val="50000"/>
              </a:spcBef>
              <a:buClr>
                <a:schemeClr val="accent1"/>
              </a:buClr>
              <a:buSzPct val="85000"/>
              <a:buFont typeface="Wingdings 2"/>
              <a:buChar char=""/>
            </a:pPr>
            <a:r>
              <a:rPr lang="en-US" sz="2800" dirty="0" smtClean="0"/>
              <a:t>Hundreds of people volunteered to spend their summers registering African Americans to vote.</a:t>
            </a:r>
          </a:p>
        </p:txBody>
      </p:sp>
      <p:pic>
        <p:nvPicPr>
          <p:cNvPr id="6" name="Picture 2" descr="[Photographer unknown]"/>
          <p:cNvPicPr>
            <a:picLocks noChangeAspect="1" noChangeArrowheads="1"/>
          </p:cNvPicPr>
          <p:nvPr/>
        </p:nvPicPr>
        <p:blipFill>
          <a:blip r:embed="rId2" cstate="print"/>
          <a:srcRect/>
          <a:stretch>
            <a:fillRect/>
          </a:stretch>
        </p:blipFill>
        <p:spPr bwMode="auto">
          <a:xfrm>
            <a:off x="4800600" y="1295400"/>
            <a:ext cx="2112654" cy="2971800"/>
          </a:xfrm>
          <a:prstGeom prst="rect">
            <a:avLst/>
          </a:prstGeom>
          <a:noFill/>
        </p:spPr>
      </p:pic>
      <p:pic>
        <p:nvPicPr>
          <p:cNvPr id="7" name="Picture 4" descr="[© Ted Polumbaum]"/>
          <p:cNvPicPr>
            <a:picLocks noChangeAspect="1" noChangeArrowheads="1"/>
          </p:cNvPicPr>
          <p:nvPr/>
        </p:nvPicPr>
        <p:blipFill>
          <a:blip r:embed="rId3" cstate="print"/>
          <a:srcRect/>
          <a:stretch>
            <a:fillRect/>
          </a:stretch>
        </p:blipFill>
        <p:spPr bwMode="auto">
          <a:xfrm>
            <a:off x="5105400" y="4191000"/>
            <a:ext cx="3610282" cy="223837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152400"/>
            <a:ext cx="7772400" cy="838200"/>
          </a:xfrm>
        </p:spPr>
        <p:txBody>
          <a:bodyPr/>
          <a:lstStyle/>
          <a:p>
            <a:pPr eaLnBrk="1" hangingPunct="1"/>
            <a:r>
              <a:rPr lang="en-US" b="1" dirty="0" smtClean="0">
                <a:solidFill>
                  <a:schemeClr val="tx1"/>
                </a:solidFill>
              </a:rPr>
              <a:t>Freedom Summer (1964)</a:t>
            </a:r>
          </a:p>
        </p:txBody>
      </p:sp>
      <p:sp>
        <p:nvSpPr>
          <p:cNvPr id="5" name="Rectangle 3"/>
          <p:cNvSpPr>
            <a:spLocks noGrp="1" noChangeArrowheads="1"/>
          </p:cNvSpPr>
          <p:nvPr>
            <p:ph sz="half" idx="1"/>
          </p:nvPr>
        </p:nvSpPr>
        <p:spPr>
          <a:xfrm>
            <a:off x="152400" y="1066800"/>
            <a:ext cx="4572000" cy="5486400"/>
          </a:xfrm>
        </p:spPr>
        <p:txBody>
          <a:bodyPr>
            <a:normAutofit/>
          </a:bodyPr>
          <a:lstStyle/>
          <a:p>
            <a:pPr marL="342900" lvl="1" indent="-342900">
              <a:lnSpc>
                <a:spcPct val="90000"/>
              </a:lnSpc>
            </a:pPr>
            <a:r>
              <a:rPr lang="en-US" sz="2800" dirty="0" smtClean="0"/>
              <a:t>Less than 7% registered prior</a:t>
            </a:r>
          </a:p>
          <a:p>
            <a:pPr marL="617220" lvl="2" indent="-342900">
              <a:lnSpc>
                <a:spcPct val="90000"/>
              </a:lnSpc>
            </a:pPr>
            <a:r>
              <a:rPr lang="en-US" dirty="0" smtClean="0"/>
              <a:t>Lowest in country</a:t>
            </a:r>
          </a:p>
          <a:p>
            <a:pPr eaLnBrk="1" hangingPunct="1">
              <a:lnSpc>
                <a:spcPct val="90000"/>
              </a:lnSpc>
            </a:pPr>
            <a:r>
              <a:rPr lang="en-US" sz="2800" dirty="0" smtClean="0"/>
              <a:t>Campaign to register Blacks in Mississippi to vote known as Freedom Summer</a:t>
            </a:r>
          </a:p>
          <a:p>
            <a:pPr lvl="1" eaLnBrk="1" hangingPunct="1">
              <a:lnSpc>
                <a:spcPct val="90000"/>
              </a:lnSpc>
            </a:pPr>
            <a:r>
              <a:rPr lang="en-US" sz="2000" dirty="0" smtClean="0"/>
              <a:t>Opened </a:t>
            </a:r>
            <a:r>
              <a:rPr lang="en-US" sz="2000" i="1" dirty="0" smtClean="0"/>
              <a:t>Freedom Schools  and Community Centers</a:t>
            </a:r>
            <a:endParaRPr lang="en-US" sz="2000" dirty="0" smtClean="0"/>
          </a:p>
          <a:p>
            <a:pPr lvl="1" eaLnBrk="1" hangingPunct="1">
              <a:lnSpc>
                <a:spcPct val="90000"/>
              </a:lnSpc>
            </a:pPr>
            <a:r>
              <a:rPr lang="en-US" sz="2000" dirty="0" smtClean="0"/>
              <a:t>Taught core reading and math classes along with civics</a:t>
            </a:r>
          </a:p>
          <a:p>
            <a:pPr lvl="1" eaLnBrk="1" hangingPunct="1">
              <a:lnSpc>
                <a:spcPct val="90000"/>
              </a:lnSpc>
            </a:pPr>
            <a:r>
              <a:rPr lang="en-US" sz="2000" dirty="0" smtClean="0"/>
              <a:t>Provided free medical and legal assistance</a:t>
            </a:r>
          </a:p>
          <a:p>
            <a:pPr>
              <a:lnSpc>
                <a:spcPct val="90000"/>
              </a:lnSpc>
            </a:pPr>
            <a:r>
              <a:rPr lang="en-US" sz="3000" dirty="0" smtClean="0"/>
              <a:t>Arrival of hundreds of volunteers was met with massive violence.</a:t>
            </a:r>
          </a:p>
          <a:p>
            <a:pPr lvl="1">
              <a:lnSpc>
                <a:spcPct val="90000"/>
              </a:lnSpc>
            </a:pPr>
            <a:r>
              <a:rPr lang="en-US" sz="2000" dirty="0" smtClean="0"/>
              <a:t>CORE, NAACP, and SNCC efforts</a:t>
            </a:r>
          </a:p>
        </p:txBody>
      </p:sp>
      <p:pic>
        <p:nvPicPr>
          <p:cNvPr id="3074" name="Picture 2"/>
          <p:cNvPicPr>
            <a:picLocks noChangeAspect="1" noChangeArrowheads="1"/>
          </p:cNvPicPr>
          <p:nvPr/>
        </p:nvPicPr>
        <p:blipFill>
          <a:blip r:embed="rId2" cstate="print"/>
          <a:srcRect/>
          <a:stretch>
            <a:fillRect/>
          </a:stretch>
        </p:blipFill>
        <p:spPr bwMode="auto">
          <a:xfrm>
            <a:off x="5257800" y="1066800"/>
            <a:ext cx="3191799" cy="51054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06783" y="762000"/>
            <a:ext cx="7951304" cy="54864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US" dirty="0" smtClean="0">
                <a:solidFill>
                  <a:schemeClr val="tx1"/>
                </a:solidFill>
              </a:rPr>
              <a:t>Tragedy in Mississippi</a:t>
            </a:r>
            <a:endParaRPr lang="en-US" dirty="0">
              <a:solidFill>
                <a:schemeClr val="tx1"/>
              </a:solidFill>
            </a:endParaRPr>
          </a:p>
        </p:txBody>
      </p:sp>
      <p:sp>
        <p:nvSpPr>
          <p:cNvPr id="3" name="Content Placeholder 2"/>
          <p:cNvSpPr>
            <a:spLocks noGrp="1"/>
          </p:cNvSpPr>
          <p:nvPr>
            <p:ph sz="quarter" idx="1"/>
          </p:nvPr>
        </p:nvSpPr>
        <p:spPr>
          <a:xfrm>
            <a:off x="152400" y="1447800"/>
            <a:ext cx="3505200" cy="4876800"/>
          </a:xfrm>
        </p:spPr>
        <p:txBody>
          <a:bodyPr>
            <a:normAutofit fontScale="92500" lnSpcReduction="10000"/>
          </a:bodyPr>
          <a:lstStyle/>
          <a:p>
            <a:r>
              <a:rPr lang="en-US" sz="2400" dirty="0" smtClean="0"/>
              <a:t>James Chaney, and his white coworkers, Andrew Goodman and Michael </a:t>
            </a:r>
            <a:r>
              <a:rPr lang="en-US" sz="2400" dirty="0" err="1" smtClean="0"/>
              <a:t>Schwerner</a:t>
            </a:r>
            <a:r>
              <a:rPr lang="en-US" sz="2400" dirty="0" smtClean="0"/>
              <a:t> disappear</a:t>
            </a:r>
          </a:p>
          <a:p>
            <a:pPr lvl="1"/>
            <a:r>
              <a:rPr lang="en-US" sz="2200" dirty="0" smtClean="0"/>
              <a:t>Search is on</a:t>
            </a:r>
          </a:p>
          <a:p>
            <a:pPr lvl="1"/>
            <a:r>
              <a:rPr lang="en-US" sz="2200" dirty="0" smtClean="0"/>
              <a:t>Presumed dead</a:t>
            </a:r>
          </a:p>
          <a:p>
            <a:r>
              <a:rPr lang="en-US" sz="2400" dirty="0" smtClean="0"/>
              <a:t>Robert Moses, Mississippi director of SNCC offers workers a chance to go home</a:t>
            </a:r>
          </a:p>
          <a:p>
            <a:pPr lvl="1"/>
            <a:r>
              <a:rPr lang="en-US" sz="2200" dirty="0" smtClean="0"/>
              <a:t>Over 90% stay to work on project</a:t>
            </a:r>
          </a:p>
          <a:p>
            <a:r>
              <a:rPr lang="en-US" dirty="0" smtClean="0"/>
              <a:t>President Johnson urges full FBI investigation</a:t>
            </a:r>
          </a:p>
          <a:p>
            <a:pPr lvl="1"/>
            <a:r>
              <a:rPr lang="en-US" sz="2200" dirty="0" smtClean="0"/>
              <a:t>Slain bodies found 6 weeks later</a:t>
            </a:r>
          </a:p>
          <a:p>
            <a:pPr>
              <a:buNone/>
            </a:pP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6889552" y="152400"/>
            <a:ext cx="2025848" cy="3124200"/>
          </a:xfrm>
          <a:prstGeom prst="rect">
            <a:avLst/>
          </a:prstGeom>
          <a:noFill/>
          <a:ln w="9525">
            <a:noFill/>
            <a:miter lim="800000"/>
            <a:headEnd/>
            <a:tailEnd/>
          </a:ln>
          <a:effectLst/>
        </p:spPr>
      </p:pic>
      <p:pic>
        <p:nvPicPr>
          <p:cNvPr id="6" name="Picture 5" descr="SULLIVAN"/>
          <p:cNvPicPr>
            <a:picLocks noChangeAspect="1" noChangeArrowheads="1"/>
          </p:cNvPicPr>
          <p:nvPr/>
        </p:nvPicPr>
        <p:blipFill>
          <a:blip r:embed="rId3" cstate="print">
            <a:lum bright="24000" contrast="11000"/>
          </a:blip>
          <a:srcRect/>
          <a:stretch>
            <a:fillRect/>
          </a:stretch>
        </p:blipFill>
        <p:spPr bwMode="auto">
          <a:xfrm>
            <a:off x="3765142" y="1371600"/>
            <a:ext cx="3016658" cy="1905000"/>
          </a:xfrm>
          <a:prstGeom prst="rect">
            <a:avLst/>
          </a:prstGeom>
          <a:noFill/>
          <a:ln w="9525">
            <a:noFill/>
            <a:miter lim="800000"/>
            <a:headEnd/>
            <a:tailEnd/>
          </a:ln>
        </p:spPr>
      </p:pic>
      <p:pic>
        <p:nvPicPr>
          <p:cNvPr id="7" name="Picture 3" descr="DAM"/>
          <p:cNvPicPr>
            <a:picLocks noChangeAspect="1" noChangeArrowheads="1"/>
          </p:cNvPicPr>
          <p:nvPr/>
        </p:nvPicPr>
        <p:blipFill>
          <a:blip r:embed="rId4" cstate="print"/>
          <a:srcRect/>
          <a:stretch>
            <a:fillRect/>
          </a:stretch>
        </p:blipFill>
        <p:spPr bwMode="auto">
          <a:xfrm>
            <a:off x="3886200" y="3429000"/>
            <a:ext cx="4724400" cy="312578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b="1" dirty="0" smtClean="0">
                <a:solidFill>
                  <a:schemeClr val="tx1"/>
                </a:solidFill>
              </a:rPr>
              <a:t>Results</a:t>
            </a:r>
            <a:endParaRPr lang="en-US" b="1" dirty="0">
              <a:solidFill>
                <a:schemeClr val="tx1"/>
              </a:solidFill>
            </a:endParaRPr>
          </a:p>
        </p:txBody>
      </p:sp>
      <p:sp>
        <p:nvSpPr>
          <p:cNvPr id="3" name="Content Placeholder 2"/>
          <p:cNvSpPr>
            <a:spLocks noGrp="1"/>
          </p:cNvSpPr>
          <p:nvPr>
            <p:ph sz="quarter" idx="1"/>
          </p:nvPr>
        </p:nvSpPr>
        <p:spPr>
          <a:xfrm>
            <a:off x="228600" y="1066800"/>
            <a:ext cx="4953000" cy="5638800"/>
          </a:xfrm>
        </p:spPr>
        <p:txBody>
          <a:bodyPr>
            <a:noAutofit/>
          </a:bodyPr>
          <a:lstStyle/>
          <a:p>
            <a:pPr>
              <a:buFont typeface="Arial" pitchFamily="34" charset="0"/>
              <a:buChar char="•"/>
            </a:pPr>
            <a:r>
              <a:rPr lang="en-US" sz="2000" b="1" dirty="0" smtClean="0"/>
              <a:t>Judge Cox imposed sentence on December 29, 1967. </a:t>
            </a:r>
          </a:p>
          <a:p>
            <a:pPr lvl="1">
              <a:buFont typeface="Arial" pitchFamily="34" charset="0"/>
              <a:buChar char="•"/>
            </a:pPr>
            <a:r>
              <a:rPr lang="en-US" sz="2000" b="1" dirty="0" smtClean="0"/>
              <a:t>Price and Posey received six years. </a:t>
            </a:r>
          </a:p>
          <a:p>
            <a:pPr lvl="1">
              <a:buFont typeface="Arial" pitchFamily="34" charset="0"/>
              <a:buChar char="•"/>
            </a:pPr>
            <a:r>
              <a:rPr lang="en-US" sz="2000" b="1" dirty="0" smtClean="0"/>
              <a:t>Roberts and Bowers received ten years. </a:t>
            </a:r>
          </a:p>
          <a:p>
            <a:pPr lvl="1">
              <a:buFont typeface="Arial" pitchFamily="34" charset="0"/>
              <a:buChar char="•"/>
            </a:pPr>
            <a:r>
              <a:rPr lang="en-US" sz="2000" b="1" dirty="0" smtClean="0"/>
              <a:t>All others received four years.</a:t>
            </a:r>
          </a:p>
          <a:p>
            <a:r>
              <a:rPr lang="en-US" sz="2000" b="1" dirty="0" smtClean="0"/>
              <a:t>In regards to his sentences, </a:t>
            </a:r>
            <a:r>
              <a:rPr lang="en-US" sz="2400" i="1" dirty="0" smtClean="0"/>
              <a:t>"They killed one nigger, one Jew, and a white man -- I gave them all what I thought they deserved." –Judge Cox</a:t>
            </a:r>
          </a:p>
          <a:p>
            <a:pPr>
              <a:spcBef>
                <a:spcPct val="50000"/>
              </a:spcBef>
              <a:buNone/>
            </a:pPr>
            <a:r>
              <a:rPr lang="en-US" sz="2000" b="1" dirty="0" smtClean="0"/>
              <a:t>Significance of Freedom Summer:</a:t>
            </a:r>
          </a:p>
          <a:p>
            <a:pPr>
              <a:spcBef>
                <a:spcPct val="50000"/>
              </a:spcBef>
            </a:pPr>
            <a:r>
              <a:rPr lang="en-US" sz="2000" b="1" dirty="0" smtClean="0"/>
              <a:t>First time jury finds whites guilty of civil rights violation</a:t>
            </a:r>
          </a:p>
          <a:p>
            <a:pPr>
              <a:spcBef>
                <a:spcPct val="50000"/>
              </a:spcBef>
            </a:pPr>
            <a:r>
              <a:rPr lang="en-US" sz="2000" b="1" dirty="0" smtClean="0"/>
              <a:t>Almost 500,000 new Black voters in South </a:t>
            </a:r>
          </a:p>
          <a:p>
            <a:pPr>
              <a:spcBef>
                <a:spcPct val="50000"/>
              </a:spcBef>
            </a:pPr>
            <a:r>
              <a:rPr lang="en-US" sz="2000" b="1" dirty="0" smtClean="0"/>
              <a:t>Helps get Johnson re-elected</a:t>
            </a:r>
          </a:p>
        </p:txBody>
      </p:sp>
      <p:pic>
        <p:nvPicPr>
          <p:cNvPr id="4" name="Picture 2" descr="CP&amp;RAINE"/>
          <p:cNvPicPr>
            <a:picLocks noChangeAspect="1" noChangeArrowheads="1"/>
          </p:cNvPicPr>
          <p:nvPr/>
        </p:nvPicPr>
        <p:blipFill>
          <a:blip r:embed="rId2" cstate="print"/>
          <a:srcRect/>
          <a:stretch>
            <a:fillRect/>
          </a:stretch>
        </p:blipFill>
        <p:spPr bwMode="auto">
          <a:xfrm>
            <a:off x="5257800" y="533400"/>
            <a:ext cx="3533698" cy="2483685"/>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5693156" y="3190875"/>
            <a:ext cx="2384044" cy="343852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US" dirty="0" smtClean="0">
                <a:solidFill>
                  <a:schemeClr val="tx1"/>
                </a:solidFill>
              </a:rPr>
              <a:t>Voting Rights Grow</a:t>
            </a:r>
            <a:endParaRPr lang="en-US" dirty="0">
              <a:solidFill>
                <a:schemeClr val="tx1"/>
              </a:solidFill>
            </a:endParaRPr>
          </a:p>
        </p:txBody>
      </p:sp>
      <p:graphicFrame>
        <p:nvGraphicFramePr>
          <p:cNvPr id="4" name="Table 3"/>
          <p:cNvGraphicFramePr>
            <a:graphicFrameLocks noGrp="1"/>
          </p:cNvGraphicFramePr>
          <p:nvPr/>
        </p:nvGraphicFramePr>
        <p:xfrm>
          <a:off x="457200" y="1066800"/>
          <a:ext cx="8153400" cy="5461000"/>
        </p:xfrm>
        <a:graphic>
          <a:graphicData uri="http://schemas.openxmlformats.org/drawingml/2006/table">
            <a:tbl>
              <a:tblPr/>
              <a:tblGrid>
                <a:gridCol w="4613108"/>
                <a:gridCol w="3540292"/>
              </a:tblGrid>
              <a:tr h="7179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Goudy Old Style" pitchFamily="18" charset="0"/>
                        </a:rPr>
                        <a:t>Voting Rights Act of 1965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Goudy Old Style" pitchFamily="18" charset="0"/>
                        </a:rPr>
                        <a:t>24</a:t>
                      </a:r>
                      <a:r>
                        <a:rPr kumimoji="0" lang="en-US" sz="3200" b="1" i="0" u="none" strike="noStrike" cap="none" normalizeH="0" baseline="30000" dirty="0" smtClean="0">
                          <a:ln>
                            <a:noFill/>
                          </a:ln>
                          <a:solidFill>
                            <a:schemeClr val="tx1"/>
                          </a:solidFill>
                          <a:effectLst/>
                          <a:latin typeface="Goudy Old Style" pitchFamily="18" charset="0"/>
                        </a:rPr>
                        <a:t>th</a:t>
                      </a:r>
                      <a:r>
                        <a:rPr kumimoji="0" lang="en-US" sz="3200" b="1" i="0" u="none" strike="noStrike" cap="none" normalizeH="0" baseline="0" dirty="0" smtClean="0">
                          <a:ln>
                            <a:noFill/>
                          </a:ln>
                          <a:solidFill>
                            <a:schemeClr val="tx1"/>
                          </a:solidFill>
                          <a:effectLst/>
                          <a:latin typeface="Goudy Old Style" pitchFamily="18" charset="0"/>
                        </a:rPr>
                        <a:t> Amendment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3032">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Goudy Old Style" pitchFamily="18" charset="0"/>
                        </a:rPr>
                        <a:t>Passed by President Johnson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Goudy Old Style" pitchFamily="18" charset="0"/>
                          <a:cs typeface="Times New Roman" pitchFamily="18" charset="0"/>
                        </a:rPr>
                        <a:t>Federal officials could register voters in states where discrimination continued</a:t>
                      </a:r>
                      <a:r>
                        <a:rPr kumimoji="0" lang="en-US" sz="2000" b="0" i="0" u="none" strike="noStrike" cap="none" normalizeH="0" baseline="0" dirty="0" smtClean="0">
                          <a:ln>
                            <a:noFill/>
                          </a:ln>
                          <a:solidFill>
                            <a:schemeClr val="tx1"/>
                          </a:solidFill>
                          <a:effectLst/>
                          <a:latin typeface="Goudy Old Style" pitchFamily="18" charset="0"/>
                        </a:rPr>
                        <a:t>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Goudy Old Style" pitchFamily="18" charset="0"/>
                        </a:rPr>
                        <a:t>More than one million blacks are registered to vote in the South by 1968.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Goudy Old Style" pitchFamily="18" charset="0"/>
                        </a:rPr>
                        <a:t>Outlawed poll taxes in national elections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146" name="Picture 2"/>
          <p:cNvPicPr>
            <a:picLocks noChangeAspect="1" noChangeArrowheads="1"/>
          </p:cNvPicPr>
          <p:nvPr/>
        </p:nvPicPr>
        <p:blipFill>
          <a:blip r:embed="rId2" cstate="print"/>
          <a:srcRect/>
          <a:stretch>
            <a:fillRect/>
          </a:stretch>
        </p:blipFill>
        <p:spPr bwMode="auto">
          <a:xfrm>
            <a:off x="4953000" y="2743200"/>
            <a:ext cx="3505200" cy="18707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4800600" y="4572000"/>
            <a:ext cx="3810000" cy="19431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1219200" y="3581400"/>
            <a:ext cx="2938463" cy="3037658"/>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3"/>
          <p:cNvPicPr>
            <a:picLocks noChangeAspect="1" noChangeArrowheads="1"/>
          </p:cNvPicPr>
          <p:nvPr/>
        </p:nvPicPr>
        <p:blipFill>
          <a:blip r:embed="rId2" cstate="print">
            <a:lum bright="-14000"/>
          </a:blip>
          <a:srcRect/>
          <a:stretch>
            <a:fillRect/>
          </a:stretch>
        </p:blipFill>
        <p:spPr bwMode="auto">
          <a:xfrm>
            <a:off x="0" y="0"/>
            <a:ext cx="9144000" cy="6829425"/>
          </a:xfrm>
          <a:prstGeom prst="rect">
            <a:avLst/>
          </a:prstGeom>
          <a:noFill/>
          <a:ln w="9525">
            <a:noFill/>
            <a:miter lim="800000"/>
            <a:headEnd/>
            <a:tailEnd/>
          </a:ln>
        </p:spPr>
      </p:pic>
      <p:sp>
        <p:nvSpPr>
          <p:cNvPr id="5" name="Rectangle 4"/>
          <p:cNvSpPr/>
          <p:nvPr/>
        </p:nvSpPr>
        <p:spPr>
          <a:xfrm>
            <a:off x="0" y="304800"/>
            <a:ext cx="8991600" cy="1015663"/>
          </a:xfrm>
          <a:prstGeom prst="rect">
            <a:avLst/>
          </a:prstGeom>
          <a:solidFill>
            <a:schemeClr val="bg1">
              <a:lumMod val="85000"/>
              <a:alpha val="77000"/>
            </a:schemeClr>
          </a:solidFill>
        </p:spPr>
        <p:txBody>
          <a:bodyPr wrap="square">
            <a:spAutoFit/>
          </a:bodyPr>
          <a:lstStyle/>
          <a:p>
            <a:r>
              <a:rPr lang="en-US" sz="2000" b="1" dirty="0" smtClean="0"/>
              <a:t>Most vote Democrat</a:t>
            </a:r>
          </a:p>
          <a:p>
            <a:r>
              <a:rPr lang="en-US" sz="2000" b="1" dirty="0" smtClean="0"/>
              <a:t>Loyalty to the party that has supported civil rights the most</a:t>
            </a:r>
          </a:p>
          <a:p>
            <a:pPr lvl="1"/>
            <a:r>
              <a:rPr lang="en-US" sz="2000" b="1" dirty="0" smtClean="0"/>
              <a:t>President Kennedy, Attorney General Robert Kennedy and President Johnson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US" dirty="0" smtClean="0">
                <a:solidFill>
                  <a:schemeClr val="tx1"/>
                </a:solidFill>
              </a:rPr>
              <a:t>Fractures in the Movement</a:t>
            </a:r>
            <a:endParaRPr lang="en-US" dirty="0">
              <a:solidFill>
                <a:schemeClr val="tx1"/>
              </a:solidFill>
            </a:endParaRPr>
          </a:p>
        </p:txBody>
      </p:sp>
      <p:sp>
        <p:nvSpPr>
          <p:cNvPr id="5" name="Text Box 2"/>
          <p:cNvSpPr txBox="1">
            <a:spLocks noChangeArrowheads="1"/>
          </p:cNvSpPr>
          <p:nvPr/>
        </p:nvSpPr>
        <p:spPr bwMode="auto">
          <a:xfrm>
            <a:off x="381000" y="1143000"/>
            <a:ext cx="2743200" cy="5029200"/>
          </a:xfrm>
          <a:prstGeom prst="rect">
            <a:avLst/>
          </a:prstGeom>
          <a:noFill/>
          <a:ln w="9525">
            <a:solidFill>
              <a:schemeClr val="tx1"/>
            </a:solidFill>
            <a:miter lim="800000"/>
            <a:headEnd/>
            <a:tailEnd/>
          </a:ln>
          <a:effectLst/>
        </p:spPr>
        <p:txBody>
          <a:bodyPr/>
          <a:lstStyle/>
          <a:p>
            <a:pPr marL="228600" indent="-228600" algn="ctr">
              <a:spcBef>
                <a:spcPct val="50000"/>
              </a:spcBef>
            </a:pPr>
            <a:r>
              <a:rPr lang="en-US" b="1" dirty="0">
                <a:latin typeface="Verdana" pitchFamily="34" charset="0"/>
              </a:rPr>
              <a:t>Black Power</a:t>
            </a:r>
            <a:endParaRPr lang="en-US" dirty="0">
              <a:latin typeface="Verdana" pitchFamily="34" charset="0"/>
            </a:endParaRPr>
          </a:p>
          <a:p>
            <a:pPr marL="228600" indent="-228600">
              <a:spcBef>
                <a:spcPct val="50000"/>
              </a:spcBef>
              <a:buFontTx/>
              <a:buChar char="•"/>
            </a:pPr>
            <a:r>
              <a:rPr lang="en-US" dirty="0" err="1">
                <a:latin typeface="Verdana" pitchFamily="34" charset="0"/>
              </a:rPr>
              <a:t>Stokely</a:t>
            </a:r>
            <a:r>
              <a:rPr lang="en-US" dirty="0">
                <a:latin typeface="Verdana" pitchFamily="34" charset="0"/>
              </a:rPr>
              <a:t> Carmichael became the head of SNCC.</a:t>
            </a:r>
          </a:p>
          <a:p>
            <a:pPr marL="228600" indent="-228600">
              <a:spcBef>
                <a:spcPct val="50000"/>
              </a:spcBef>
              <a:buFontTx/>
              <a:buChar char="•"/>
            </a:pPr>
            <a:r>
              <a:rPr lang="en-US" dirty="0">
                <a:latin typeface="Verdana" pitchFamily="34" charset="0"/>
              </a:rPr>
              <a:t>SNCC abandoned the philosophy of nonviolence.</a:t>
            </a:r>
          </a:p>
          <a:p>
            <a:pPr marL="228600" indent="-228600">
              <a:spcBef>
                <a:spcPct val="50000"/>
              </a:spcBef>
              <a:buFontTx/>
              <a:buChar char="•"/>
            </a:pPr>
            <a:r>
              <a:rPr lang="en-US" dirty="0">
                <a:latin typeface="Verdana" pitchFamily="34" charset="0"/>
              </a:rPr>
              <a:t>Black Power became the new rallying cry.</a:t>
            </a:r>
          </a:p>
          <a:p>
            <a:pPr marL="228600" indent="-228600">
              <a:spcBef>
                <a:spcPct val="30000"/>
              </a:spcBef>
              <a:buFontTx/>
              <a:buChar char="•"/>
            </a:pPr>
            <a:r>
              <a:rPr lang="en-US" dirty="0">
                <a:latin typeface="Verdana" pitchFamily="34" charset="0"/>
              </a:rPr>
              <a:t>Wanted African Americans to depend on themselves to solve problems.</a:t>
            </a:r>
          </a:p>
        </p:txBody>
      </p:sp>
      <p:sp>
        <p:nvSpPr>
          <p:cNvPr id="6" name="Text Box 3"/>
          <p:cNvSpPr txBox="1">
            <a:spLocks noChangeArrowheads="1"/>
          </p:cNvSpPr>
          <p:nvPr/>
        </p:nvSpPr>
        <p:spPr bwMode="auto">
          <a:xfrm>
            <a:off x="3200400" y="1143000"/>
            <a:ext cx="2667000" cy="5029200"/>
          </a:xfrm>
          <a:prstGeom prst="rect">
            <a:avLst/>
          </a:prstGeom>
          <a:noFill/>
          <a:ln w="9525">
            <a:solidFill>
              <a:schemeClr val="tx1"/>
            </a:solidFill>
            <a:miter lim="800000"/>
            <a:headEnd/>
            <a:tailEnd/>
          </a:ln>
          <a:effectLst/>
        </p:spPr>
        <p:txBody>
          <a:bodyPr/>
          <a:lstStyle/>
          <a:p>
            <a:pPr marL="228600" indent="-228600" algn="ctr">
              <a:spcBef>
                <a:spcPct val="50000"/>
              </a:spcBef>
            </a:pPr>
            <a:r>
              <a:rPr lang="en-US" b="1" dirty="0">
                <a:latin typeface="Verdana" pitchFamily="34" charset="0"/>
              </a:rPr>
              <a:t>Black Panthers</a:t>
            </a:r>
            <a:endParaRPr lang="en-US" dirty="0">
              <a:latin typeface="Verdana" pitchFamily="34" charset="0"/>
            </a:endParaRPr>
          </a:p>
          <a:p>
            <a:pPr marL="228600" indent="-228600">
              <a:spcBef>
                <a:spcPct val="30000"/>
              </a:spcBef>
              <a:buFontTx/>
              <a:buChar char="•"/>
            </a:pPr>
            <a:r>
              <a:rPr lang="en-US" sz="1600" dirty="0">
                <a:latin typeface="Verdana" pitchFamily="34" charset="0"/>
              </a:rPr>
              <a:t>The Black Panther Party was formed in Oakland, California, in 1966</a:t>
            </a:r>
            <a:r>
              <a:rPr lang="en-US" sz="1600" dirty="0" smtClean="0">
                <a:latin typeface="Verdana" pitchFamily="34" charset="0"/>
              </a:rPr>
              <a:t>.</a:t>
            </a:r>
          </a:p>
          <a:p>
            <a:pPr marL="228600" indent="-228600">
              <a:spcBef>
                <a:spcPct val="30000"/>
              </a:spcBef>
              <a:buFontTx/>
              <a:buChar char="•"/>
            </a:pPr>
            <a:r>
              <a:rPr lang="en-US" sz="1600" dirty="0" smtClean="0">
                <a:latin typeface="Verdana" pitchFamily="34" charset="0"/>
              </a:rPr>
              <a:t>Co-founders: Huey Newton and Bobby Seale </a:t>
            </a:r>
            <a:endParaRPr lang="en-US" sz="1600" dirty="0">
              <a:latin typeface="Verdana" pitchFamily="34" charset="0"/>
            </a:endParaRPr>
          </a:p>
          <a:p>
            <a:pPr marL="228600" indent="-228600">
              <a:spcBef>
                <a:spcPct val="30000"/>
              </a:spcBef>
              <a:buFontTx/>
              <a:buChar char="•"/>
            </a:pPr>
            <a:r>
              <a:rPr lang="en-US" sz="1600" dirty="0">
                <a:latin typeface="Verdana" pitchFamily="34" charset="0"/>
              </a:rPr>
              <a:t>Called for violent revolution as a means of African American liberation.</a:t>
            </a:r>
          </a:p>
          <a:p>
            <a:pPr marL="228600" indent="-228600">
              <a:spcBef>
                <a:spcPct val="30000"/>
              </a:spcBef>
              <a:buFontTx/>
              <a:buChar char="•"/>
            </a:pPr>
            <a:r>
              <a:rPr lang="en-US" sz="1600" dirty="0">
                <a:latin typeface="Verdana" pitchFamily="34" charset="0"/>
              </a:rPr>
              <a:t>Members carried guns and monitored African American neighborhoods to guard against police brutality.</a:t>
            </a:r>
          </a:p>
        </p:txBody>
      </p:sp>
      <p:sp>
        <p:nvSpPr>
          <p:cNvPr id="7" name="Rectangle 8"/>
          <p:cNvSpPr>
            <a:spLocks noChangeArrowheads="1"/>
          </p:cNvSpPr>
          <p:nvPr/>
        </p:nvSpPr>
        <p:spPr bwMode="auto">
          <a:xfrm>
            <a:off x="5943600" y="1143000"/>
            <a:ext cx="2590800" cy="5029200"/>
          </a:xfrm>
          <a:prstGeom prst="rect">
            <a:avLst/>
          </a:prstGeom>
          <a:noFill/>
          <a:ln w="9525" algn="ctr">
            <a:solidFill>
              <a:schemeClr val="tx1"/>
            </a:solidFill>
            <a:miter lim="800000"/>
            <a:headEnd/>
            <a:tailEnd/>
          </a:ln>
          <a:effectLst/>
        </p:spPr>
        <p:txBody>
          <a:bodyPr/>
          <a:lstStyle/>
          <a:p>
            <a:pPr marL="228600" indent="-228600" algn="ctr">
              <a:spcBef>
                <a:spcPct val="50000"/>
              </a:spcBef>
            </a:pPr>
            <a:r>
              <a:rPr lang="en-US" b="1" dirty="0">
                <a:latin typeface="Verdana" pitchFamily="34" charset="0"/>
              </a:rPr>
              <a:t>Black Muslims</a:t>
            </a:r>
            <a:r>
              <a:rPr lang="en-US" sz="2000" dirty="0">
                <a:latin typeface="Verdana" pitchFamily="34" charset="0"/>
              </a:rPr>
              <a:t> </a:t>
            </a:r>
          </a:p>
          <a:p>
            <a:pPr marL="228600" indent="-228600">
              <a:spcBef>
                <a:spcPct val="50000"/>
              </a:spcBef>
              <a:buFontTx/>
              <a:buChar char="•"/>
            </a:pPr>
            <a:r>
              <a:rPr lang="en-US" dirty="0">
                <a:latin typeface="Verdana" pitchFamily="34" charset="0"/>
              </a:rPr>
              <a:t>Nation of Islam was a large and influential group who believed in Black Power</a:t>
            </a:r>
            <a:r>
              <a:rPr lang="en-US" dirty="0" smtClean="0">
                <a:latin typeface="Verdana" pitchFamily="34" charset="0"/>
              </a:rPr>
              <a:t>.</a:t>
            </a:r>
          </a:p>
          <a:p>
            <a:pPr marL="228600" indent="-228600">
              <a:spcBef>
                <a:spcPct val="50000"/>
              </a:spcBef>
              <a:buFontTx/>
              <a:buChar char="•"/>
            </a:pPr>
            <a:r>
              <a:rPr lang="en-US" dirty="0" smtClean="0">
                <a:latin typeface="Verdana" pitchFamily="34" charset="0"/>
              </a:rPr>
              <a:t>Elijah </a:t>
            </a:r>
            <a:r>
              <a:rPr lang="en-US" smtClean="0">
                <a:latin typeface="Verdana" pitchFamily="34" charset="0"/>
              </a:rPr>
              <a:t>Mohammed founded </a:t>
            </a:r>
            <a:endParaRPr lang="en-US" dirty="0">
              <a:latin typeface="Verdana" pitchFamily="34" charset="0"/>
            </a:endParaRPr>
          </a:p>
          <a:p>
            <a:pPr marL="228600" indent="-228600">
              <a:spcBef>
                <a:spcPct val="50000"/>
              </a:spcBef>
              <a:buFontTx/>
              <a:buChar char="•"/>
            </a:pPr>
            <a:r>
              <a:rPr lang="en-US" dirty="0">
                <a:latin typeface="Verdana" pitchFamily="34" charset="0"/>
              </a:rPr>
              <a:t>Message of black nationalism, self-discipline, and self-reliance.</a:t>
            </a:r>
          </a:p>
          <a:p>
            <a:pPr marL="228600" indent="-228600">
              <a:spcBef>
                <a:spcPct val="30000"/>
              </a:spcBef>
              <a:buFontTx/>
              <a:buChar char="•"/>
            </a:pPr>
            <a:r>
              <a:rPr lang="en-US" dirty="0">
                <a:latin typeface="Verdana" pitchFamily="34" charset="0"/>
              </a:rPr>
              <a:t>Malcolm X offered message of hope, defiance, and black pride</a:t>
            </a:r>
            <a:r>
              <a:rPr lang="en-US" dirty="0" smtClean="0">
                <a:latin typeface="Verdana" pitchFamily="34" charset="0"/>
              </a:rPr>
              <a:t>.</a:t>
            </a:r>
          </a:p>
          <a:p>
            <a:pPr marL="228600" indent="-228600">
              <a:spcBef>
                <a:spcPct val="30000"/>
              </a:spcBef>
            </a:pPr>
            <a:endParaRPr lang="en-US"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09600" y="0"/>
            <a:ext cx="7772400" cy="762000"/>
          </a:xfrm>
        </p:spPr>
        <p:txBody>
          <a:bodyPr>
            <a:normAutofit/>
          </a:bodyPr>
          <a:lstStyle/>
          <a:p>
            <a:pPr eaLnBrk="1" hangingPunct="1"/>
            <a:r>
              <a:rPr lang="en-US" dirty="0" smtClean="0">
                <a:solidFill>
                  <a:schemeClr val="tx1"/>
                </a:solidFill>
                <a:cs typeface="Times New Roman" pitchFamily="18" charset="0"/>
              </a:rPr>
              <a:t>Call for Black Power</a:t>
            </a:r>
            <a:endParaRPr lang="en-US" dirty="0" smtClean="0">
              <a:solidFill>
                <a:schemeClr val="tx1"/>
              </a:solidFill>
            </a:endParaRPr>
          </a:p>
        </p:txBody>
      </p:sp>
      <p:sp>
        <p:nvSpPr>
          <p:cNvPr id="6" name="Rectangle 3"/>
          <p:cNvSpPr>
            <a:spLocks noGrp="1" noChangeArrowheads="1"/>
          </p:cNvSpPr>
          <p:nvPr>
            <p:ph sz="half" idx="1"/>
          </p:nvPr>
        </p:nvSpPr>
        <p:spPr>
          <a:xfrm>
            <a:off x="228600" y="838200"/>
            <a:ext cx="3276600" cy="5486400"/>
          </a:xfrm>
        </p:spPr>
        <p:txBody>
          <a:bodyPr/>
          <a:lstStyle/>
          <a:p>
            <a:pPr eaLnBrk="1" hangingPunct="1"/>
            <a:r>
              <a:rPr lang="en-US" dirty="0" smtClean="0">
                <a:cs typeface="Times New Roman" pitchFamily="18" charset="0"/>
              </a:rPr>
              <a:t>Coined by </a:t>
            </a:r>
            <a:r>
              <a:rPr lang="en-US" dirty="0" err="1" smtClean="0">
                <a:cs typeface="Times New Roman" pitchFamily="18" charset="0"/>
              </a:rPr>
              <a:t>Stokley</a:t>
            </a:r>
            <a:r>
              <a:rPr lang="en-US" dirty="0" smtClean="0">
                <a:cs typeface="Times New Roman" pitchFamily="18" charset="0"/>
              </a:rPr>
              <a:t> Carmichael (SNCC)</a:t>
            </a:r>
            <a:endParaRPr lang="en-US" dirty="0" smtClean="0"/>
          </a:p>
          <a:p>
            <a:pPr eaLnBrk="1" hangingPunct="1"/>
            <a:r>
              <a:rPr lang="en-US" dirty="0" smtClean="0"/>
              <a:t>Encouraged pride in heritage:</a:t>
            </a:r>
          </a:p>
          <a:p>
            <a:pPr lvl="1"/>
            <a:r>
              <a:rPr lang="en-US" dirty="0" smtClean="0"/>
              <a:t>“Black is beautiful” </a:t>
            </a:r>
          </a:p>
          <a:p>
            <a:pPr lvl="1"/>
            <a:r>
              <a:rPr lang="en-US" dirty="0" smtClean="0"/>
              <a:t>Grew large afros</a:t>
            </a:r>
          </a:p>
          <a:p>
            <a:pPr lvl="1" eaLnBrk="1" hangingPunct="1"/>
            <a:r>
              <a:rPr lang="en-US" dirty="0" smtClean="0"/>
              <a:t>Afro- American studies</a:t>
            </a:r>
          </a:p>
          <a:p>
            <a:pPr lvl="1" eaLnBrk="1" hangingPunct="1"/>
            <a:r>
              <a:rPr lang="en-US" dirty="0" smtClean="0"/>
              <a:t>Use of African names</a:t>
            </a:r>
          </a:p>
          <a:p>
            <a:r>
              <a:rPr lang="en-US" dirty="0" smtClean="0"/>
              <a:t>Symbolized by raised fist</a:t>
            </a:r>
          </a:p>
          <a:p>
            <a:pPr lvl="1"/>
            <a:r>
              <a:rPr lang="en-US" dirty="0" smtClean="0"/>
              <a:t>Threatening to whites</a:t>
            </a:r>
          </a:p>
        </p:txBody>
      </p:sp>
      <p:pic>
        <p:nvPicPr>
          <p:cNvPr id="7" name="Picture 6" descr="Stokelyoncar"/>
          <p:cNvPicPr>
            <a:picLocks noChangeAspect="1" noChangeArrowheads="1"/>
          </p:cNvPicPr>
          <p:nvPr/>
        </p:nvPicPr>
        <p:blipFill>
          <a:blip r:embed="rId2" cstate="print"/>
          <a:srcRect/>
          <a:stretch>
            <a:fillRect/>
          </a:stretch>
        </p:blipFill>
        <p:spPr bwMode="auto">
          <a:xfrm>
            <a:off x="4191000" y="685800"/>
            <a:ext cx="4648200" cy="3151188"/>
          </a:xfrm>
          <a:prstGeom prst="rect">
            <a:avLst/>
          </a:prstGeom>
          <a:noFill/>
          <a:ln w="9525">
            <a:noFill/>
            <a:miter lim="800000"/>
            <a:headEnd/>
            <a:tailEnd/>
          </a:ln>
        </p:spPr>
      </p:pic>
      <p:pic>
        <p:nvPicPr>
          <p:cNvPr id="8" name="Picture 7" descr="GilmoreDefenseHillmanPause"/>
          <p:cNvPicPr>
            <a:picLocks noChangeAspect="1" noChangeArrowheads="1"/>
          </p:cNvPicPr>
          <p:nvPr/>
        </p:nvPicPr>
        <p:blipFill>
          <a:blip r:embed="rId3" cstate="print"/>
          <a:srcRect/>
          <a:stretch>
            <a:fillRect/>
          </a:stretch>
        </p:blipFill>
        <p:spPr bwMode="auto">
          <a:xfrm>
            <a:off x="5334000" y="3810000"/>
            <a:ext cx="2692400" cy="2743200"/>
          </a:xfrm>
          <a:prstGeom prst="rect">
            <a:avLst/>
          </a:prstGeom>
          <a:noFill/>
          <a:ln w="9525">
            <a:noFill/>
            <a:miter lim="800000"/>
            <a:headEnd/>
            <a:tailEnd/>
          </a:ln>
        </p:spPr>
      </p:pic>
      <p:pic>
        <p:nvPicPr>
          <p:cNvPr id="9" name="Picture 8" descr="21356n"/>
          <p:cNvPicPr>
            <a:picLocks noChangeAspect="1" noChangeArrowheads="1"/>
          </p:cNvPicPr>
          <p:nvPr/>
        </p:nvPicPr>
        <p:blipFill>
          <a:blip r:embed="rId4" cstate="print"/>
          <a:srcRect l="31667" r="31667"/>
          <a:stretch>
            <a:fillRect/>
          </a:stretch>
        </p:blipFill>
        <p:spPr bwMode="auto">
          <a:xfrm>
            <a:off x="8026400" y="3810000"/>
            <a:ext cx="1117600" cy="3048000"/>
          </a:xfrm>
          <a:prstGeom prst="rect">
            <a:avLst/>
          </a:prstGeom>
          <a:noFill/>
          <a:ln w="9525">
            <a:noFill/>
            <a:miter lim="800000"/>
            <a:headEnd/>
            <a:tailEnd/>
          </a:ln>
        </p:spPr>
      </p:pic>
      <p:pic>
        <p:nvPicPr>
          <p:cNvPr id="10" name="Picture 2" descr="http://img.booktribes.com/814/9780099362814.jpg"/>
          <p:cNvPicPr>
            <a:picLocks noChangeAspect="1" noChangeArrowheads="1"/>
          </p:cNvPicPr>
          <p:nvPr/>
        </p:nvPicPr>
        <p:blipFill>
          <a:blip r:embed="rId5" cstate="print"/>
          <a:srcRect/>
          <a:stretch>
            <a:fillRect/>
          </a:stretch>
        </p:blipFill>
        <p:spPr bwMode="auto">
          <a:xfrm>
            <a:off x="3505200" y="3810000"/>
            <a:ext cx="1828800" cy="2792061"/>
          </a:xfrm>
          <a:prstGeom prst="rect">
            <a:avLst/>
          </a:prstGeom>
          <a:noFill/>
        </p:spPr>
      </p:pic>
      <p:pic>
        <p:nvPicPr>
          <p:cNvPr id="11" name="Picture 4"/>
          <p:cNvPicPr>
            <a:picLocks noChangeAspect="1" noChangeArrowheads="1"/>
          </p:cNvPicPr>
          <p:nvPr/>
        </p:nvPicPr>
        <p:blipFill>
          <a:blip r:embed="rId6" cstate="print"/>
          <a:srcRect l="9524" t="1559" r="14286" b="4922"/>
          <a:stretch>
            <a:fillRect/>
          </a:stretch>
        </p:blipFill>
        <p:spPr bwMode="auto">
          <a:xfrm>
            <a:off x="7696200" y="3809999"/>
            <a:ext cx="1447800" cy="3048001"/>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Reconstruction</a:t>
            </a:r>
            <a:endParaRPr lang="en-US" dirty="0"/>
          </a:p>
        </p:txBody>
      </p:sp>
      <p:sp>
        <p:nvSpPr>
          <p:cNvPr id="4" name="Rectangle 3"/>
          <p:cNvSpPr txBox="1">
            <a:spLocks noChangeArrowheads="1"/>
          </p:cNvSpPr>
          <p:nvPr/>
        </p:nvSpPr>
        <p:spPr>
          <a:xfrm>
            <a:off x="381000" y="1524000"/>
            <a:ext cx="4038600" cy="5105400"/>
          </a:xfrm>
          <a:prstGeom prst="rect">
            <a:avLst/>
          </a:prstGeom>
        </p:spPr>
        <p:txBody>
          <a:bodyPr vert="horz" lIns="54864" tIns="91440" rtlCol="0">
            <a:noAutofit/>
          </a:bodyPr>
          <a:lstStyle/>
          <a:p>
            <a:pPr marL="118872" marR="0" lvl="0" algn="l" defTabSz="914400" rtl="0" eaLnBrk="1" fontAlgn="auto" latinLnBrk="0" hangingPunct="1">
              <a:lnSpc>
                <a:spcPct val="90000"/>
              </a:lnSpc>
              <a:spcBef>
                <a:spcPts val="0"/>
              </a:spcBef>
              <a:spcAft>
                <a:spcPts val="0"/>
              </a:spcAft>
              <a:buClr>
                <a:schemeClr val="accent1"/>
              </a:buClr>
              <a:buSzPct val="80000"/>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90000"/>
              </a:lnSpc>
              <a:spcBef>
                <a:spcPts val="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Southern states rewrite</a:t>
            </a:r>
            <a:r>
              <a:rPr kumimoji="0" lang="en-US" sz="2400" b="0" i="0" u="none" strike="noStrike" kern="1200" cap="none" spc="0" normalizeH="0" noProof="0" dirty="0" smtClean="0">
                <a:ln>
                  <a:noFill/>
                </a:ln>
                <a:solidFill>
                  <a:schemeClr val="tx1"/>
                </a:solidFill>
                <a:effectLst/>
                <a:uLnTx/>
                <a:uFillTx/>
                <a:latin typeface="+mn-lt"/>
                <a:ea typeface="+mn-ea"/>
                <a:cs typeface="+mn-cs"/>
              </a:rPr>
              <a:t> constitutions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896112" lvl="1" indent="-320040">
              <a:lnSpc>
                <a:spcPct val="90000"/>
              </a:lnSpc>
              <a:buClr>
                <a:schemeClr val="accent1"/>
              </a:buClr>
              <a:buSzPct val="80000"/>
              <a:buFont typeface="Wingdings 2"/>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Blacks lose rights previously won</a:t>
            </a:r>
          </a:p>
          <a:p>
            <a:pPr marL="896112" lvl="1" indent="-320040">
              <a:lnSpc>
                <a:spcPct val="90000"/>
              </a:lnSpc>
              <a:buClr>
                <a:schemeClr val="accent1"/>
              </a:buClr>
              <a:buSzPct val="80000"/>
              <a:buFont typeface="Wingdings 2"/>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KKK</a:t>
            </a:r>
            <a:r>
              <a:rPr kumimoji="0" lang="en-US" sz="2400" b="0" i="0" u="none" strike="noStrike" kern="1200" cap="none" spc="0" normalizeH="0" noProof="0" dirty="0" smtClean="0">
                <a:ln>
                  <a:noFill/>
                </a:ln>
                <a:solidFill>
                  <a:schemeClr val="tx1"/>
                </a:solidFill>
                <a:effectLst/>
                <a:uLnTx/>
                <a:uFillTx/>
                <a:latin typeface="+mn-lt"/>
                <a:ea typeface="+mn-ea"/>
                <a:cs typeface="+mn-cs"/>
              </a:rPr>
              <a:t> emerges to harass Blacks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90000"/>
              </a:lnSpc>
              <a:spcBef>
                <a:spcPts val="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Federal and state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gov’t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ignored duties</a:t>
            </a:r>
          </a:p>
          <a:p>
            <a:pPr marL="896112" lvl="1" indent="-320040">
              <a:lnSpc>
                <a:spcPct val="90000"/>
              </a:lnSpc>
              <a:buClr>
                <a:schemeClr val="accent1"/>
              </a:buClr>
              <a:buSzPct val="80000"/>
              <a:buFont typeface="Wingdings 2"/>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14</a:t>
            </a:r>
            <a:r>
              <a:rPr kumimoji="0" lang="en-US" sz="2400" b="0" i="0" u="none" strike="noStrike" kern="1200" cap="none" spc="0" normalizeH="0" baseline="30000" noProof="0" dirty="0" smtClean="0">
                <a:ln>
                  <a:noFill/>
                </a:ln>
                <a:solidFill>
                  <a:schemeClr val="tx1"/>
                </a:solidFill>
                <a:effectLst/>
                <a:uLnTx/>
                <a:uFillTx/>
                <a:latin typeface="+mn-lt"/>
                <a:ea typeface="+mn-ea"/>
                <a:cs typeface="+mn-cs"/>
              </a:rPr>
              <a:t>th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and 15</a:t>
            </a:r>
            <a:r>
              <a:rPr kumimoji="0" lang="en-US" sz="2400" b="0" i="0" u="none" strike="noStrike" kern="1200" cap="none" spc="0" normalizeH="0" baseline="30000" noProof="0" dirty="0" smtClean="0">
                <a:ln>
                  <a:noFill/>
                </a:ln>
                <a:solidFill>
                  <a:schemeClr val="tx1"/>
                </a:solidFill>
                <a:effectLst/>
                <a:uLnTx/>
                <a:uFillTx/>
                <a:latin typeface="+mn-lt"/>
                <a:ea typeface="+mn-ea"/>
                <a:cs typeface="+mn-cs"/>
              </a:rPr>
              <a:t>th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Amendments not enforced</a:t>
            </a:r>
          </a:p>
        </p:txBody>
      </p:sp>
      <p:pic>
        <p:nvPicPr>
          <p:cNvPr id="5" name="Picture 6" descr="jimcrow cartoon"/>
          <p:cNvPicPr>
            <a:picLocks noChangeAspect="1" noChangeArrowheads="1"/>
          </p:cNvPicPr>
          <p:nvPr/>
        </p:nvPicPr>
        <p:blipFill>
          <a:blip r:embed="rId3" cstate="print"/>
          <a:srcRect/>
          <a:stretch>
            <a:fillRect/>
          </a:stretch>
        </p:blipFill>
        <p:spPr bwMode="auto">
          <a:xfrm>
            <a:off x="4572000" y="1660525"/>
            <a:ext cx="4264025" cy="435927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fontScale="90000"/>
          </a:bodyPr>
          <a:lstStyle/>
          <a:p>
            <a:r>
              <a:rPr lang="en-US" b="1" dirty="0" smtClean="0">
                <a:solidFill>
                  <a:schemeClr val="tx1"/>
                </a:solidFill>
              </a:rPr>
              <a:t>1968 Mexico City Summer Olympics</a:t>
            </a:r>
            <a:endParaRPr lang="en-US" b="1" dirty="0">
              <a:solidFill>
                <a:schemeClr val="tx1"/>
              </a:solidFill>
            </a:endParaRPr>
          </a:p>
        </p:txBody>
      </p:sp>
      <p:pic>
        <p:nvPicPr>
          <p:cNvPr id="4" name="Picture 6" descr="Activism1968Olympics"/>
          <p:cNvPicPr>
            <a:picLocks noChangeAspect="1" noChangeArrowheads="1"/>
          </p:cNvPicPr>
          <p:nvPr/>
        </p:nvPicPr>
        <p:blipFill>
          <a:blip r:embed="rId2" cstate="print"/>
          <a:srcRect/>
          <a:stretch>
            <a:fillRect/>
          </a:stretch>
        </p:blipFill>
        <p:spPr>
          <a:xfrm>
            <a:off x="4800600" y="1143000"/>
            <a:ext cx="3333750" cy="4724400"/>
          </a:xfrm>
          <a:prstGeom prst="rect">
            <a:avLst/>
          </a:prstGeom>
          <a:noFill/>
        </p:spPr>
      </p:pic>
      <p:sp>
        <p:nvSpPr>
          <p:cNvPr id="5" name="Rectangle 3"/>
          <p:cNvSpPr txBox="1">
            <a:spLocks noChangeArrowheads="1"/>
          </p:cNvSpPr>
          <p:nvPr/>
        </p:nvSpPr>
        <p:spPr>
          <a:xfrm>
            <a:off x="381000" y="1752600"/>
            <a:ext cx="4114800" cy="434340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Black Power on world stage</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Caused controversy</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American track and field stars: Tommie Smith and John Carlos politicize awards </a:t>
            </a:r>
          </a:p>
          <a:p>
            <a:pPr marL="274320" marR="0" lvl="0" indent="-274320" algn="l" defTabSz="914400" rtl="0" eaLnBrk="1" fontAlgn="auto" latinLnBrk="0" hangingPunct="1">
              <a:lnSpc>
                <a:spcPct val="100000"/>
              </a:lnSpc>
              <a:spcBef>
                <a:spcPts val="580"/>
              </a:spcBef>
              <a:spcAft>
                <a:spcPts val="0"/>
              </a:spcAft>
              <a:buClr>
                <a:schemeClr val="accent1"/>
              </a:buClr>
              <a:buSzPct val="85000"/>
              <a:buFontTx/>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 Box 7"/>
          <p:cNvSpPr txBox="1">
            <a:spLocks noChangeArrowheads="1"/>
          </p:cNvSpPr>
          <p:nvPr/>
        </p:nvSpPr>
        <p:spPr bwMode="auto">
          <a:xfrm>
            <a:off x="4800600" y="5911850"/>
            <a:ext cx="3352800" cy="338554"/>
          </a:xfrm>
          <a:prstGeom prst="rect">
            <a:avLst/>
          </a:prstGeom>
          <a:noFill/>
          <a:ln w="9525">
            <a:noFill/>
            <a:miter lim="800000"/>
            <a:headEnd/>
            <a:tailEnd/>
          </a:ln>
        </p:spPr>
        <p:txBody>
          <a:bodyPr wrap="square">
            <a:spAutoFit/>
          </a:bodyPr>
          <a:lstStyle/>
          <a:p>
            <a:pPr>
              <a:spcBef>
                <a:spcPct val="50000"/>
              </a:spcBef>
            </a:pPr>
            <a:r>
              <a:rPr lang="en-US" sz="1600" b="1" dirty="0"/>
              <a:t>           200m </a:t>
            </a:r>
            <a:r>
              <a:rPr lang="en-US" sz="1600" b="1" dirty="0" smtClean="0"/>
              <a:t> dash medal </a:t>
            </a:r>
            <a:r>
              <a:rPr lang="en-US" sz="1600" b="1" dirty="0"/>
              <a:t>ceremony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 y="304800"/>
            <a:ext cx="8991600" cy="838200"/>
          </a:xfrm>
        </p:spPr>
        <p:txBody>
          <a:bodyPr>
            <a:normAutofit/>
          </a:bodyPr>
          <a:lstStyle/>
          <a:p>
            <a:pPr eaLnBrk="1" hangingPunct="1"/>
            <a:r>
              <a:rPr lang="en-US" sz="3600" b="1" dirty="0" smtClean="0">
                <a:solidFill>
                  <a:schemeClr val="tx1"/>
                </a:solidFill>
                <a:cs typeface="Times New Roman" pitchFamily="18" charset="0"/>
              </a:rPr>
              <a:t>Malcolm X</a:t>
            </a:r>
            <a:endParaRPr lang="en-US" sz="3600" b="1" dirty="0" smtClean="0">
              <a:solidFill>
                <a:schemeClr val="tx1"/>
              </a:solidFill>
            </a:endParaRPr>
          </a:p>
        </p:txBody>
      </p:sp>
      <p:sp>
        <p:nvSpPr>
          <p:cNvPr id="5" name="Rectangle 3"/>
          <p:cNvSpPr>
            <a:spLocks noGrp="1" noChangeArrowheads="1"/>
          </p:cNvSpPr>
          <p:nvPr>
            <p:ph sz="half" idx="1"/>
          </p:nvPr>
        </p:nvSpPr>
        <p:spPr>
          <a:xfrm>
            <a:off x="304800" y="1143000"/>
            <a:ext cx="4495800" cy="5410200"/>
          </a:xfrm>
        </p:spPr>
        <p:txBody>
          <a:bodyPr/>
          <a:lstStyle/>
          <a:p>
            <a:pPr eaLnBrk="1" hangingPunct="1">
              <a:lnSpc>
                <a:spcPct val="90000"/>
              </a:lnSpc>
            </a:pPr>
            <a:r>
              <a:rPr lang="en-US" sz="2400" b="1" dirty="0" smtClean="0">
                <a:cs typeface="Times New Roman" pitchFamily="18" charset="0"/>
              </a:rPr>
              <a:t>Views totally different from Martin Luther King </a:t>
            </a:r>
          </a:p>
          <a:p>
            <a:pPr lvl="1">
              <a:lnSpc>
                <a:spcPct val="90000"/>
              </a:lnSpc>
            </a:pPr>
            <a:r>
              <a:rPr lang="en-US" sz="2200" b="1" dirty="0" smtClean="0">
                <a:cs typeface="Times New Roman" pitchFamily="18" charset="0"/>
              </a:rPr>
              <a:t>“meet violence with violence”</a:t>
            </a:r>
          </a:p>
          <a:p>
            <a:pPr lvl="1">
              <a:lnSpc>
                <a:spcPct val="90000"/>
              </a:lnSpc>
            </a:pPr>
            <a:r>
              <a:rPr lang="en-US" sz="2200" b="1" dirty="0" smtClean="0">
                <a:cs typeface="Times New Roman" pitchFamily="18" charset="0"/>
              </a:rPr>
              <a:t>  supported separatism over </a:t>
            </a:r>
          </a:p>
          <a:p>
            <a:pPr lvl="1">
              <a:lnSpc>
                <a:spcPct val="90000"/>
              </a:lnSpc>
              <a:buNone/>
            </a:pPr>
            <a:r>
              <a:rPr lang="en-US" sz="2200" b="1" dirty="0" smtClean="0">
                <a:cs typeface="Times New Roman" pitchFamily="18" charset="0"/>
              </a:rPr>
              <a:t>	  integration </a:t>
            </a:r>
          </a:p>
          <a:p>
            <a:pPr eaLnBrk="1" hangingPunct="1">
              <a:lnSpc>
                <a:spcPct val="90000"/>
              </a:lnSpc>
            </a:pPr>
            <a:r>
              <a:rPr lang="en-US" sz="2400" b="1" dirty="0" smtClean="0">
                <a:cs typeface="Times New Roman" pitchFamily="18" charset="0"/>
              </a:rPr>
              <a:t>Kicked out of the Nation of Islam by Elijah Mohammed ‘63</a:t>
            </a:r>
          </a:p>
          <a:p>
            <a:pPr lvl="1">
              <a:lnSpc>
                <a:spcPct val="90000"/>
              </a:lnSpc>
            </a:pPr>
            <a:r>
              <a:rPr lang="en-US" sz="2200" b="1" dirty="0" smtClean="0">
                <a:cs typeface="Times New Roman" pitchFamily="18" charset="0"/>
              </a:rPr>
              <a:t>Softened stance about White race</a:t>
            </a:r>
          </a:p>
          <a:p>
            <a:pPr lvl="2">
              <a:lnSpc>
                <a:spcPct val="90000"/>
              </a:lnSpc>
            </a:pPr>
            <a:r>
              <a:rPr lang="en-US" sz="1800" b="1" dirty="0" smtClean="0">
                <a:cs typeface="Times New Roman" pitchFamily="18" charset="0"/>
              </a:rPr>
              <a:t>Saw many good White people on religious pilgrimage</a:t>
            </a:r>
          </a:p>
          <a:p>
            <a:pPr lvl="2">
              <a:lnSpc>
                <a:spcPct val="90000"/>
              </a:lnSpc>
            </a:pPr>
            <a:r>
              <a:rPr lang="en-US" sz="1800" b="1" dirty="0" smtClean="0">
                <a:cs typeface="Times New Roman" pitchFamily="18" charset="0"/>
              </a:rPr>
              <a:t>Less outspoken of MLK</a:t>
            </a:r>
          </a:p>
          <a:p>
            <a:pPr eaLnBrk="1" hangingPunct="1">
              <a:lnSpc>
                <a:spcPct val="90000"/>
              </a:lnSpc>
            </a:pPr>
            <a:r>
              <a:rPr lang="en-US" sz="2400" b="1" dirty="0" smtClean="0">
                <a:cs typeface="Times New Roman" pitchFamily="18" charset="0"/>
              </a:rPr>
              <a:t>Assassinated in 1965 in Harlem </a:t>
            </a:r>
          </a:p>
          <a:p>
            <a:pPr lvl="1">
              <a:lnSpc>
                <a:spcPct val="90000"/>
              </a:lnSpc>
            </a:pPr>
            <a:r>
              <a:rPr lang="en-US" sz="2200" b="1" dirty="0" smtClean="0">
                <a:cs typeface="Times New Roman" pitchFamily="18" charset="0"/>
              </a:rPr>
              <a:t>Probably by members of Nation of Islam</a:t>
            </a:r>
          </a:p>
          <a:p>
            <a:pPr eaLnBrk="1" hangingPunct="1">
              <a:lnSpc>
                <a:spcPct val="90000"/>
              </a:lnSpc>
            </a:pPr>
            <a:endParaRPr lang="en-US" sz="2400" b="1" dirty="0" smtClean="0">
              <a:cs typeface="Times New Roman" pitchFamily="18" charset="0"/>
            </a:endParaRPr>
          </a:p>
        </p:txBody>
      </p:sp>
      <p:pic>
        <p:nvPicPr>
          <p:cNvPr id="7171" name="Picture 3"/>
          <p:cNvPicPr>
            <a:picLocks noChangeAspect="1" noChangeArrowheads="1"/>
          </p:cNvPicPr>
          <p:nvPr/>
        </p:nvPicPr>
        <p:blipFill>
          <a:blip r:embed="rId2" cstate="print"/>
          <a:srcRect/>
          <a:stretch>
            <a:fillRect/>
          </a:stretch>
        </p:blipFill>
        <p:spPr bwMode="auto">
          <a:xfrm>
            <a:off x="4953000" y="381000"/>
            <a:ext cx="3292312" cy="2090738"/>
          </a:xfrm>
          <a:prstGeom prst="rect">
            <a:avLst/>
          </a:prstGeom>
          <a:noFill/>
          <a:ln w="9525">
            <a:noFill/>
            <a:miter lim="800000"/>
            <a:headEnd/>
            <a:tailEnd/>
          </a:ln>
          <a:effectLst/>
        </p:spPr>
      </p:pic>
      <p:sp>
        <p:nvSpPr>
          <p:cNvPr id="10" name="Text Box 7"/>
          <p:cNvSpPr txBox="1">
            <a:spLocks noChangeArrowheads="1"/>
          </p:cNvSpPr>
          <p:nvPr/>
        </p:nvSpPr>
        <p:spPr bwMode="auto">
          <a:xfrm>
            <a:off x="4724400" y="2514600"/>
            <a:ext cx="3962400" cy="338554"/>
          </a:xfrm>
          <a:prstGeom prst="rect">
            <a:avLst/>
          </a:prstGeom>
          <a:noFill/>
          <a:ln w="9525">
            <a:noFill/>
            <a:miter lim="800000"/>
            <a:headEnd/>
            <a:tailEnd/>
          </a:ln>
        </p:spPr>
        <p:txBody>
          <a:bodyPr wrap="square">
            <a:spAutoFit/>
          </a:bodyPr>
          <a:lstStyle/>
          <a:p>
            <a:pPr algn="ctr">
              <a:spcBef>
                <a:spcPct val="50000"/>
              </a:spcBef>
            </a:pPr>
            <a:r>
              <a:rPr lang="en-US" sz="1600" b="1" dirty="0" smtClean="0"/>
              <a:t>Born--Malcolm Little; becomes Malcolm X</a:t>
            </a:r>
            <a:endParaRPr lang="en-US" sz="1600" b="1" dirty="0"/>
          </a:p>
        </p:txBody>
      </p:sp>
      <p:pic>
        <p:nvPicPr>
          <p:cNvPr id="7172" name="Picture 4"/>
          <p:cNvPicPr>
            <a:picLocks noChangeAspect="1" noChangeArrowheads="1"/>
          </p:cNvPicPr>
          <p:nvPr/>
        </p:nvPicPr>
        <p:blipFill>
          <a:blip r:embed="rId3" cstate="print"/>
          <a:srcRect/>
          <a:stretch>
            <a:fillRect/>
          </a:stretch>
        </p:blipFill>
        <p:spPr bwMode="auto">
          <a:xfrm>
            <a:off x="5486400" y="2971800"/>
            <a:ext cx="2667000" cy="3575716"/>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Black Muslim Strategy</a:t>
            </a:r>
            <a:endParaRPr lang="en-US" dirty="0">
              <a:solidFill>
                <a:schemeClr val="tx1"/>
              </a:solidFill>
            </a:endParaRPr>
          </a:p>
        </p:txBody>
      </p:sp>
      <p:sp>
        <p:nvSpPr>
          <p:cNvPr id="3" name="Content Placeholder 2"/>
          <p:cNvSpPr>
            <a:spLocks noGrp="1"/>
          </p:cNvSpPr>
          <p:nvPr>
            <p:ph sz="quarter" idx="1"/>
          </p:nvPr>
        </p:nvSpPr>
        <p:spPr/>
        <p:txBody>
          <a:bodyPr/>
          <a:lstStyle/>
          <a:p>
            <a:r>
              <a:rPr lang="en-US" dirty="0" smtClean="0"/>
              <a:t>Seek youthful stars that through their popularity and fortune can help support group</a:t>
            </a:r>
          </a:p>
          <a:p>
            <a:r>
              <a:rPr lang="en-US" dirty="0" smtClean="0"/>
              <a:t>Converts cast aside given name and adopt new Muslim name</a:t>
            </a:r>
          </a:p>
          <a:p>
            <a:pPr lvl="1"/>
            <a:r>
              <a:rPr lang="en-US" dirty="0" smtClean="0"/>
              <a:t>Famous examples:</a:t>
            </a:r>
            <a:endParaRPr lang="en-US" dirty="0"/>
          </a:p>
        </p:txBody>
      </p:sp>
      <p:pic>
        <p:nvPicPr>
          <p:cNvPr id="4" name="Picture 5" descr="muhammadali"/>
          <p:cNvPicPr>
            <a:picLocks noChangeAspect="1" noChangeArrowheads="1"/>
          </p:cNvPicPr>
          <p:nvPr/>
        </p:nvPicPr>
        <p:blipFill>
          <a:blip r:embed="rId2" cstate="print"/>
          <a:srcRect/>
          <a:stretch>
            <a:fillRect/>
          </a:stretch>
        </p:blipFill>
        <p:spPr bwMode="auto">
          <a:xfrm>
            <a:off x="762000" y="3886200"/>
            <a:ext cx="1828800" cy="2682323"/>
          </a:xfrm>
          <a:prstGeom prst="rect">
            <a:avLst/>
          </a:prstGeom>
          <a:noFill/>
          <a:ln w="9525">
            <a:noFill/>
            <a:miter lim="800000"/>
            <a:headEnd/>
            <a:tailEnd/>
          </a:ln>
        </p:spPr>
      </p:pic>
      <p:pic>
        <p:nvPicPr>
          <p:cNvPr id="5" name="Picture 6" descr="jabbar_hook_350"/>
          <p:cNvPicPr>
            <a:picLocks noChangeAspect="1" noChangeArrowheads="1"/>
          </p:cNvPicPr>
          <p:nvPr/>
        </p:nvPicPr>
        <p:blipFill>
          <a:blip r:embed="rId3" cstate="print"/>
          <a:srcRect r="4572"/>
          <a:stretch>
            <a:fillRect/>
          </a:stretch>
        </p:blipFill>
        <p:spPr bwMode="auto">
          <a:xfrm>
            <a:off x="5638800" y="3962400"/>
            <a:ext cx="3144837" cy="2260600"/>
          </a:xfrm>
          <a:prstGeom prst="rect">
            <a:avLst/>
          </a:prstGeom>
          <a:noFill/>
          <a:ln w="9525">
            <a:noFill/>
            <a:miter lim="800000"/>
            <a:headEnd/>
            <a:tailEnd/>
          </a:ln>
        </p:spPr>
      </p:pic>
      <p:pic>
        <p:nvPicPr>
          <p:cNvPr id="6" name="Picture 7" descr="ahmad2"/>
          <p:cNvPicPr>
            <a:picLocks noChangeAspect="1" noChangeArrowheads="1"/>
          </p:cNvPicPr>
          <p:nvPr/>
        </p:nvPicPr>
        <p:blipFill>
          <a:blip r:embed="rId4" cstate="print"/>
          <a:srcRect/>
          <a:stretch>
            <a:fillRect/>
          </a:stretch>
        </p:blipFill>
        <p:spPr bwMode="auto">
          <a:xfrm>
            <a:off x="3124200" y="3810000"/>
            <a:ext cx="2108200" cy="2312987"/>
          </a:xfrm>
          <a:prstGeom prst="rect">
            <a:avLst/>
          </a:prstGeom>
          <a:noFill/>
          <a:ln w="9525">
            <a:noFill/>
            <a:miter lim="800000"/>
            <a:headEnd/>
            <a:tailEnd/>
          </a:ln>
        </p:spPr>
      </p:pic>
      <p:sp>
        <p:nvSpPr>
          <p:cNvPr id="7" name="Rectangle 6"/>
          <p:cNvSpPr/>
          <p:nvPr/>
        </p:nvSpPr>
        <p:spPr>
          <a:xfrm>
            <a:off x="228600" y="3429000"/>
            <a:ext cx="3352800" cy="400110"/>
          </a:xfrm>
          <a:prstGeom prst="rect">
            <a:avLst/>
          </a:prstGeom>
        </p:spPr>
        <p:txBody>
          <a:bodyPr wrap="square">
            <a:spAutoFit/>
          </a:bodyPr>
          <a:lstStyle/>
          <a:p>
            <a:r>
              <a:rPr lang="en-US" b="1" dirty="0" smtClean="0"/>
              <a:t>Cassius Clay/</a:t>
            </a:r>
            <a:r>
              <a:rPr lang="en-US" sz="2000" b="1" dirty="0" smtClean="0"/>
              <a:t>Muhammad Ali</a:t>
            </a:r>
          </a:p>
        </p:txBody>
      </p:sp>
      <p:sp>
        <p:nvSpPr>
          <p:cNvPr id="8" name="Rectangle 7"/>
          <p:cNvSpPr/>
          <p:nvPr/>
        </p:nvSpPr>
        <p:spPr>
          <a:xfrm>
            <a:off x="2667000" y="6248400"/>
            <a:ext cx="3124200" cy="369332"/>
          </a:xfrm>
          <a:prstGeom prst="rect">
            <a:avLst/>
          </a:prstGeom>
        </p:spPr>
        <p:txBody>
          <a:bodyPr wrap="square">
            <a:spAutoFit/>
          </a:bodyPr>
          <a:lstStyle/>
          <a:p>
            <a:r>
              <a:rPr lang="en-US" b="1" dirty="0" smtClean="0"/>
              <a:t>Bobby Moore/Ahmad </a:t>
            </a:r>
            <a:r>
              <a:rPr lang="en-US" b="1" dirty="0" err="1" smtClean="0"/>
              <a:t>Rashad</a:t>
            </a:r>
            <a:endParaRPr lang="en-US" dirty="0"/>
          </a:p>
        </p:txBody>
      </p:sp>
      <p:sp>
        <p:nvSpPr>
          <p:cNvPr id="9" name="Rectangle 8"/>
          <p:cNvSpPr/>
          <p:nvPr/>
        </p:nvSpPr>
        <p:spPr>
          <a:xfrm>
            <a:off x="5334000" y="3581400"/>
            <a:ext cx="3810000" cy="369332"/>
          </a:xfrm>
          <a:prstGeom prst="rect">
            <a:avLst/>
          </a:prstGeom>
        </p:spPr>
        <p:txBody>
          <a:bodyPr wrap="square">
            <a:spAutoFit/>
          </a:bodyPr>
          <a:lstStyle/>
          <a:p>
            <a:r>
              <a:rPr lang="en-US" b="1" dirty="0" smtClean="0"/>
              <a:t>Lew Alcindor/Kareem Abdul-Jabbar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Black Panthers</a:t>
            </a:r>
            <a:endParaRPr lang="en-US" dirty="0">
              <a:solidFill>
                <a:schemeClr val="tx1"/>
              </a:solidFill>
            </a:endParaRPr>
          </a:p>
        </p:txBody>
      </p:sp>
      <p:pic>
        <p:nvPicPr>
          <p:cNvPr id="4" name="Picture 8" descr="panthers"/>
          <p:cNvPicPr>
            <a:picLocks noChangeAspect="1" noChangeArrowheads="1"/>
          </p:cNvPicPr>
          <p:nvPr/>
        </p:nvPicPr>
        <p:blipFill>
          <a:blip r:embed="rId2" cstate="print"/>
          <a:srcRect/>
          <a:stretch>
            <a:fillRect/>
          </a:stretch>
        </p:blipFill>
        <p:spPr bwMode="auto">
          <a:xfrm>
            <a:off x="838200" y="1524000"/>
            <a:ext cx="3428712" cy="4267200"/>
          </a:xfrm>
          <a:prstGeom prst="rect">
            <a:avLst/>
          </a:prstGeom>
          <a:noFill/>
          <a:ln w="9525">
            <a:noFill/>
            <a:miter lim="800000"/>
            <a:headEnd/>
            <a:tailEnd/>
          </a:ln>
        </p:spPr>
      </p:pic>
      <p:sp>
        <p:nvSpPr>
          <p:cNvPr id="5" name="Rectangle 3"/>
          <p:cNvSpPr>
            <a:spLocks noGrp="1" noChangeArrowheads="1"/>
          </p:cNvSpPr>
          <p:nvPr>
            <p:ph sz="half" idx="1"/>
          </p:nvPr>
        </p:nvSpPr>
        <p:spPr>
          <a:xfrm>
            <a:off x="4572000" y="4038600"/>
            <a:ext cx="4038600" cy="2089277"/>
          </a:xfrm>
        </p:spPr>
        <p:txBody>
          <a:bodyPr/>
          <a:lstStyle/>
          <a:p>
            <a:pPr eaLnBrk="1" hangingPunct="1"/>
            <a:r>
              <a:rPr lang="en-US" dirty="0" smtClean="0">
                <a:cs typeface="Times New Roman" pitchFamily="18" charset="0"/>
              </a:rPr>
              <a:t>Also provided social services for community like day-care, free breakfast program and  after-school programs in Afro-Centric education</a:t>
            </a:r>
            <a:r>
              <a:rPr lang="en-US" dirty="0" smtClean="0"/>
              <a:t> </a:t>
            </a:r>
          </a:p>
        </p:txBody>
      </p:sp>
      <p:pic>
        <p:nvPicPr>
          <p:cNvPr id="6" name="Picture 5" descr="Panther Breakfast - BPP1 - Power"/>
          <p:cNvPicPr>
            <a:picLocks noChangeAspect="1" noChangeArrowheads="1"/>
          </p:cNvPicPr>
          <p:nvPr/>
        </p:nvPicPr>
        <p:blipFill>
          <a:blip r:embed="rId3" cstate="print"/>
          <a:srcRect/>
          <a:stretch>
            <a:fillRect/>
          </a:stretch>
        </p:blipFill>
        <p:spPr bwMode="auto">
          <a:xfrm>
            <a:off x="4495800" y="609600"/>
            <a:ext cx="4038600" cy="3176588"/>
          </a:xfrm>
          <a:prstGeom prst="rect">
            <a:avLst/>
          </a:prstGeom>
          <a:noFill/>
          <a:ln w="9525">
            <a:noFill/>
            <a:miter lim="800000"/>
            <a:headEnd/>
            <a:tailEnd/>
          </a:ln>
        </p:spPr>
      </p:pic>
      <p:sp>
        <p:nvSpPr>
          <p:cNvPr id="7" name="Rectangle 3"/>
          <p:cNvSpPr txBox="1">
            <a:spLocks noChangeArrowheads="1"/>
          </p:cNvSpPr>
          <p:nvPr/>
        </p:nvSpPr>
        <p:spPr>
          <a:xfrm>
            <a:off x="228600" y="5867400"/>
            <a:ext cx="4572000" cy="793877"/>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tabLst/>
              <a:defRPr/>
            </a:pPr>
            <a:r>
              <a:rPr lang="en-US" sz="1600" dirty="0" smtClean="0"/>
              <a:t>Co-Founders: Bobby Seale (left) and Huey Newton (right)</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noFill/>
          <a:ln/>
        </p:spPr>
        <p:txBody>
          <a:bodyPr>
            <a:normAutofit/>
          </a:bodyPr>
          <a:lstStyle/>
          <a:p>
            <a:r>
              <a:rPr lang="en-US" dirty="0">
                <a:solidFill>
                  <a:schemeClr val="tx1"/>
                </a:solidFill>
              </a:rPr>
              <a:t>The Death of Martin Luther King Jr.</a:t>
            </a:r>
          </a:p>
        </p:txBody>
      </p:sp>
      <p:sp>
        <p:nvSpPr>
          <p:cNvPr id="8" name="Content Placeholder 7"/>
          <p:cNvSpPr>
            <a:spLocks noGrp="1"/>
          </p:cNvSpPr>
          <p:nvPr>
            <p:ph sz="quarter" idx="1"/>
          </p:nvPr>
        </p:nvSpPr>
        <p:spPr>
          <a:xfrm>
            <a:off x="304800" y="1447800"/>
            <a:ext cx="5791200" cy="5105400"/>
          </a:xfrm>
        </p:spPr>
        <p:txBody>
          <a:bodyPr>
            <a:normAutofit fontScale="70000" lnSpcReduction="20000"/>
          </a:bodyPr>
          <a:lstStyle/>
          <a:p>
            <a:r>
              <a:rPr lang="en-US" sz="2800" dirty="0" smtClean="0">
                <a:latin typeface="Verdana" pitchFamily="34" charset="0"/>
              </a:rPr>
              <a:t>King became aware that economic issues must be part of the civil rights movement.</a:t>
            </a:r>
          </a:p>
          <a:p>
            <a:r>
              <a:rPr lang="en-US" sz="2800" dirty="0" smtClean="0">
                <a:latin typeface="Verdana" pitchFamily="34" charset="0"/>
              </a:rPr>
              <a:t>King went to Memphis, Tennessee to help striking sanitation workers.  He led a march to city hall.</a:t>
            </a:r>
          </a:p>
          <a:p>
            <a:pPr lvl="1"/>
            <a:r>
              <a:rPr lang="en-US" dirty="0" smtClean="0">
                <a:latin typeface="Verdana" pitchFamily="34" charset="0"/>
              </a:rPr>
              <a:t>Site of famous “Mountaintop” speech</a:t>
            </a:r>
          </a:p>
          <a:p>
            <a:r>
              <a:rPr lang="en-US" sz="2800" dirty="0" smtClean="0">
                <a:latin typeface="Verdana" pitchFamily="34" charset="0"/>
              </a:rPr>
              <a:t>James Earl Ray shot and killed King as he stood on the balcony of his motel.</a:t>
            </a:r>
          </a:p>
          <a:p>
            <a:r>
              <a:rPr lang="en-US" sz="2800" dirty="0" smtClean="0">
                <a:latin typeface="Verdana" pitchFamily="34" charset="0"/>
              </a:rPr>
              <a:t>Within hours, rioting erupted in more than 120 cities.  Within three weeks, 46 people were dead, some 2,600 were injured, and more than 21,000 were arrested.</a:t>
            </a:r>
          </a:p>
          <a:p>
            <a:pPr lvl="1"/>
            <a:r>
              <a:rPr lang="en-US" dirty="0" smtClean="0">
                <a:latin typeface="Verdana" pitchFamily="34" charset="0"/>
              </a:rPr>
              <a:t>Presidential candidate Robert Kennedy able to keep people calm in Indianapolis</a:t>
            </a:r>
          </a:p>
          <a:p>
            <a:pPr lvl="1"/>
            <a:r>
              <a:rPr lang="en-US" dirty="0" smtClean="0">
                <a:latin typeface="Verdana" pitchFamily="34" charset="0"/>
              </a:rPr>
              <a:t>Robert Kennedy assassinated 2 months later by </a:t>
            </a:r>
            <a:r>
              <a:rPr lang="en-US" dirty="0" err="1" smtClean="0">
                <a:latin typeface="Verdana" pitchFamily="34" charset="0"/>
              </a:rPr>
              <a:t>Sirhan</a:t>
            </a:r>
            <a:r>
              <a:rPr lang="en-US" dirty="0" smtClean="0">
                <a:latin typeface="Verdana" pitchFamily="34" charset="0"/>
              </a:rPr>
              <a:t> </a:t>
            </a:r>
            <a:r>
              <a:rPr lang="en-US" dirty="0" err="1" smtClean="0">
                <a:latin typeface="Verdana" pitchFamily="34" charset="0"/>
              </a:rPr>
              <a:t>Sirhan</a:t>
            </a:r>
            <a:endParaRPr lang="en-US" dirty="0" smtClean="0">
              <a:latin typeface="Verdana" pitchFamily="34" charset="0"/>
            </a:endParaRPr>
          </a:p>
        </p:txBody>
      </p:sp>
      <p:pic>
        <p:nvPicPr>
          <p:cNvPr id="8194" name="Picture 2"/>
          <p:cNvPicPr>
            <a:picLocks noChangeAspect="1" noChangeArrowheads="1"/>
          </p:cNvPicPr>
          <p:nvPr/>
        </p:nvPicPr>
        <p:blipFill>
          <a:blip r:embed="rId3" cstate="print"/>
          <a:srcRect/>
          <a:stretch>
            <a:fillRect/>
          </a:stretch>
        </p:blipFill>
        <p:spPr bwMode="auto">
          <a:xfrm>
            <a:off x="6019800" y="1295400"/>
            <a:ext cx="2953703" cy="2133600"/>
          </a:xfrm>
          <a:prstGeom prst="rect">
            <a:avLst/>
          </a:prstGeom>
          <a:noFill/>
          <a:ln w="9525">
            <a:noFill/>
            <a:miter lim="800000"/>
            <a:headEnd/>
            <a:tailEnd/>
          </a:ln>
          <a:effectLst/>
        </p:spPr>
      </p:pic>
      <p:graphicFrame>
        <p:nvGraphicFramePr>
          <p:cNvPr id="8195" name="Object 6"/>
          <p:cNvGraphicFramePr>
            <a:graphicFrameLocks noChangeAspect="1"/>
          </p:cNvGraphicFramePr>
          <p:nvPr/>
        </p:nvGraphicFramePr>
        <p:xfrm>
          <a:off x="6629400" y="3886200"/>
          <a:ext cx="1779588" cy="2209800"/>
        </p:xfrm>
        <a:graphic>
          <a:graphicData uri="http://schemas.openxmlformats.org/presentationml/2006/ole">
            <mc:AlternateContent xmlns:mc="http://schemas.openxmlformats.org/markup-compatibility/2006">
              <mc:Choice xmlns:v="urn:schemas-microsoft-com:vml" Requires="v">
                <p:oleObj spid="_x0000_s8199" name="Photo Editor Photo" r:id="rId4" imgW="4371429" imgH="5428571" progId="">
                  <p:embed/>
                </p:oleObj>
              </mc:Choice>
              <mc:Fallback>
                <p:oleObj name="Photo Editor Photo" r:id="rId4" imgW="4371429" imgH="5428571"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886200"/>
                        <a:ext cx="1779588" cy="220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Riots</a:t>
            </a:r>
            <a:endParaRPr lang="en-US" dirty="0">
              <a:solidFill>
                <a:schemeClr val="tx1"/>
              </a:solidFill>
            </a:endParaRPr>
          </a:p>
        </p:txBody>
      </p:sp>
      <p:sp>
        <p:nvSpPr>
          <p:cNvPr id="3" name="Content Placeholder 2"/>
          <p:cNvSpPr>
            <a:spLocks noGrp="1"/>
          </p:cNvSpPr>
          <p:nvPr>
            <p:ph sz="quarter" idx="1"/>
          </p:nvPr>
        </p:nvSpPr>
        <p:spPr>
          <a:xfrm>
            <a:off x="381000" y="1447800"/>
            <a:ext cx="4724400" cy="5105400"/>
          </a:xfrm>
        </p:spPr>
        <p:txBody>
          <a:bodyPr>
            <a:normAutofit fontScale="92500" lnSpcReduction="20000"/>
          </a:bodyPr>
          <a:lstStyle/>
          <a:p>
            <a:r>
              <a:rPr lang="en-US" dirty="0" smtClean="0">
                <a:cs typeface="Times New Roman" pitchFamily="18" charset="0"/>
              </a:rPr>
              <a:t>Frustration over poverty, slow change, and police treatment.</a:t>
            </a:r>
          </a:p>
          <a:p>
            <a:r>
              <a:rPr lang="en-US" dirty="0" smtClean="0"/>
              <a:t>Inner-city ghettos erupt in violence with small spark</a:t>
            </a:r>
          </a:p>
          <a:p>
            <a:r>
              <a:rPr lang="en-US" dirty="0" smtClean="0"/>
              <a:t>“burn baby burn” to prove a point</a:t>
            </a:r>
          </a:p>
          <a:p>
            <a:pPr lvl="1"/>
            <a:r>
              <a:rPr lang="en-US" dirty="0" smtClean="0"/>
              <a:t>Rochester and NYC in 1964</a:t>
            </a:r>
          </a:p>
          <a:p>
            <a:pPr lvl="1"/>
            <a:r>
              <a:rPr lang="en-US" dirty="0" smtClean="0"/>
              <a:t>Watts in 1965</a:t>
            </a:r>
          </a:p>
          <a:p>
            <a:pPr lvl="1"/>
            <a:r>
              <a:rPr lang="en-US" dirty="0" smtClean="0"/>
              <a:t>Detroit in 1967</a:t>
            </a:r>
          </a:p>
          <a:p>
            <a:pPr lvl="1"/>
            <a:r>
              <a:rPr lang="en-US" dirty="0" smtClean="0"/>
              <a:t>Many other cities after the assassination of MLK in 1968</a:t>
            </a:r>
          </a:p>
          <a:p>
            <a:r>
              <a:rPr lang="en-US" dirty="0" smtClean="0"/>
              <a:t>Riots set cities back for decades as businesses destroyed were rebuilt elsewhere, people moved away, and damage not cleaned up in timely fashion</a:t>
            </a:r>
          </a:p>
          <a:p>
            <a:pPr>
              <a:buNone/>
            </a:pPr>
            <a:endParaRPr lang="en-US" dirty="0"/>
          </a:p>
        </p:txBody>
      </p:sp>
      <p:pic>
        <p:nvPicPr>
          <p:cNvPr id="4" name="Picture 5" descr="westsid"/>
          <p:cNvPicPr>
            <a:picLocks noChangeAspect="1" noChangeArrowheads="1"/>
          </p:cNvPicPr>
          <p:nvPr/>
        </p:nvPicPr>
        <p:blipFill>
          <a:blip r:embed="rId2" cstate="print"/>
          <a:srcRect/>
          <a:stretch>
            <a:fillRect/>
          </a:stretch>
        </p:blipFill>
        <p:spPr bwMode="auto">
          <a:xfrm>
            <a:off x="5257800" y="304800"/>
            <a:ext cx="2708590" cy="2057400"/>
          </a:xfrm>
          <a:prstGeom prst="rect">
            <a:avLst/>
          </a:prstGeom>
          <a:noFill/>
          <a:ln w="9525">
            <a:noFill/>
            <a:miter lim="800000"/>
            <a:headEnd/>
            <a:tailEnd/>
          </a:ln>
        </p:spPr>
      </p:pic>
      <p:pic>
        <p:nvPicPr>
          <p:cNvPr id="5" name="Picture 6" descr="["/>
          <p:cNvPicPr>
            <a:picLocks noChangeAspect="1" noChangeArrowheads="1"/>
          </p:cNvPicPr>
          <p:nvPr/>
        </p:nvPicPr>
        <p:blipFill>
          <a:blip r:embed="rId3" cstate="print"/>
          <a:srcRect l="1875" t="2812" r="1875" b="2812"/>
          <a:stretch>
            <a:fillRect/>
          </a:stretch>
        </p:blipFill>
        <p:spPr bwMode="auto">
          <a:xfrm>
            <a:off x="5257800" y="2514600"/>
            <a:ext cx="2682009" cy="1752600"/>
          </a:xfrm>
          <a:prstGeom prst="rect">
            <a:avLst/>
          </a:prstGeom>
          <a:noFill/>
          <a:ln w="9525">
            <a:noFill/>
            <a:miter lim="800000"/>
            <a:headEnd/>
            <a:tailEnd/>
          </a:ln>
        </p:spPr>
      </p:pic>
      <p:pic>
        <p:nvPicPr>
          <p:cNvPr id="6" name="Picture 4" descr="["/>
          <p:cNvPicPr>
            <a:picLocks noChangeAspect="1" noChangeArrowheads="1"/>
          </p:cNvPicPr>
          <p:nvPr/>
        </p:nvPicPr>
        <p:blipFill>
          <a:blip r:embed="rId4" cstate="print"/>
          <a:srcRect l="1875" t="1407" r="937" b="1407"/>
          <a:stretch>
            <a:fillRect/>
          </a:stretch>
        </p:blipFill>
        <p:spPr bwMode="auto">
          <a:xfrm>
            <a:off x="5105400" y="4419600"/>
            <a:ext cx="3088489" cy="20574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US" dirty="0" smtClean="0">
                <a:solidFill>
                  <a:schemeClr val="tx1"/>
                </a:solidFill>
              </a:rPr>
              <a:t>Legacy of the Movement</a:t>
            </a:r>
            <a:endParaRPr lang="en-US" dirty="0">
              <a:solidFill>
                <a:schemeClr val="tx1"/>
              </a:solidFill>
            </a:endParaRPr>
          </a:p>
        </p:txBody>
      </p:sp>
      <p:sp>
        <p:nvSpPr>
          <p:cNvPr id="3" name="Content Placeholder 2"/>
          <p:cNvSpPr>
            <a:spLocks noGrp="1"/>
          </p:cNvSpPr>
          <p:nvPr>
            <p:ph sz="quarter" idx="1"/>
          </p:nvPr>
        </p:nvSpPr>
        <p:spPr>
          <a:xfrm>
            <a:off x="457200" y="1447800"/>
            <a:ext cx="4724400" cy="5029200"/>
          </a:xfrm>
        </p:spPr>
        <p:txBody>
          <a:bodyPr>
            <a:normAutofit fontScale="92500"/>
          </a:bodyPr>
          <a:lstStyle/>
          <a:p>
            <a:pPr>
              <a:lnSpc>
                <a:spcPct val="90000"/>
              </a:lnSpc>
            </a:pPr>
            <a:r>
              <a:rPr lang="en-US" sz="2800" dirty="0" smtClean="0">
                <a:cs typeface="Times New Roman" pitchFamily="18" charset="0"/>
              </a:rPr>
              <a:t>1</a:t>
            </a:r>
            <a:r>
              <a:rPr lang="en-US" sz="2800" baseline="30000" dirty="0" smtClean="0">
                <a:cs typeface="Times New Roman" pitchFamily="18" charset="0"/>
              </a:rPr>
              <a:t>st</a:t>
            </a:r>
            <a:r>
              <a:rPr lang="en-US" sz="2800" dirty="0" smtClean="0">
                <a:cs typeface="Times New Roman" pitchFamily="18" charset="0"/>
              </a:rPr>
              <a:t> African-American president of the United States</a:t>
            </a:r>
          </a:p>
          <a:p>
            <a:pPr>
              <a:lnSpc>
                <a:spcPct val="90000"/>
              </a:lnSpc>
            </a:pPr>
            <a:r>
              <a:rPr lang="en-US" sz="2800" dirty="0" smtClean="0">
                <a:cs typeface="Times New Roman" pitchFamily="18" charset="0"/>
              </a:rPr>
              <a:t>African-Americans move into political positions in many states and big cities.</a:t>
            </a:r>
            <a:endParaRPr lang="en-US" sz="2800" dirty="0" smtClean="0"/>
          </a:p>
          <a:p>
            <a:pPr>
              <a:lnSpc>
                <a:spcPct val="90000"/>
              </a:lnSpc>
            </a:pPr>
            <a:r>
              <a:rPr lang="en-US" sz="2800" dirty="0" smtClean="0">
                <a:cs typeface="Times New Roman" pitchFamily="18" charset="0"/>
              </a:rPr>
              <a:t>Gains made inspired other minority groups to stand up for their rights: Women, Hispanics, Gays, etc.  </a:t>
            </a:r>
          </a:p>
          <a:p>
            <a:pPr lvl="1">
              <a:lnSpc>
                <a:spcPct val="90000"/>
              </a:lnSpc>
            </a:pPr>
            <a:r>
              <a:rPr lang="en-US" dirty="0" smtClean="0">
                <a:cs typeface="Times New Roman" pitchFamily="18" charset="0"/>
              </a:rPr>
              <a:t>all of these groups have made significant strides for their cause in recent years.  Many have used techniques similar to those of the civil rights movement of the 1950’s and 60’s.</a:t>
            </a:r>
          </a:p>
          <a:p>
            <a:pPr>
              <a:buNone/>
            </a:pPr>
            <a:endParaRPr lang="en-US" dirty="0"/>
          </a:p>
        </p:txBody>
      </p:sp>
      <p:pic>
        <p:nvPicPr>
          <p:cNvPr id="4" name="Picture 5" descr="CondoleezzaRiceBio"/>
          <p:cNvPicPr>
            <a:picLocks noChangeAspect="1" noChangeArrowheads="1"/>
          </p:cNvPicPr>
          <p:nvPr/>
        </p:nvPicPr>
        <p:blipFill>
          <a:blip r:embed="rId2" cstate="print"/>
          <a:srcRect/>
          <a:stretch>
            <a:fillRect/>
          </a:stretch>
        </p:blipFill>
        <p:spPr bwMode="auto">
          <a:xfrm>
            <a:off x="6705600" y="4800600"/>
            <a:ext cx="1244600" cy="1676400"/>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5105400" y="4678835"/>
            <a:ext cx="1295400" cy="1750540"/>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cstate="print"/>
          <a:srcRect/>
          <a:stretch>
            <a:fillRect/>
          </a:stretch>
        </p:blipFill>
        <p:spPr bwMode="auto">
          <a:xfrm>
            <a:off x="5257800" y="2895600"/>
            <a:ext cx="2052637" cy="1486950"/>
          </a:xfrm>
          <a:prstGeom prst="rect">
            <a:avLst/>
          </a:prstGeom>
          <a:noFill/>
          <a:ln w="9525">
            <a:noFill/>
            <a:miter lim="800000"/>
            <a:headEnd/>
            <a:tailEnd/>
          </a:ln>
          <a:effectLst/>
        </p:spPr>
      </p:pic>
      <p:pic>
        <p:nvPicPr>
          <p:cNvPr id="9220" name="Picture 4"/>
          <p:cNvPicPr>
            <a:picLocks noChangeAspect="1" noChangeArrowheads="1"/>
          </p:cNvPicPr>
          <p:nvPr/>
        </p:nvPicPr>
        <p:blipFill>
          <a:blip r:embed="rId5" cstate="print"/>
          <a:srcRect/>
          <a:stretch>
            <a:fillRect/>
          </a:stretch>
        </p:blipFill>
        <p:spPr bwMode="auto">
          <a:xfrm>
            <a:off x="7467600" y="2721024"/>
            <a:ext cx="1143000" cy="1698576"/>
          </a:xfrm>
          <a:prstGeom prst="rect">
            <a:avLst/>
          </a:prstGeom>
          <a:noFill/>
          <a:ln w="9525">
            <a:noFill/>
            <a:miter lim="800000"/>
            <a:headEnd/>
            <a:tailEnd/>
          </a:ln>
          <a:effectLst/>
        </p:spPr>
      </p:pic>
      <p:pic>
        <p:nvPicPr>
          <p:cNvPr id="9221" name="Picture 5"/>
          <p:cNvPicPr>
            <a:picLocks noChangeAspect="1" noChangeArrowheads="1"/>
          </p:cNvPicPr>
          <p:nvPr/>
        </p:nvPicPr>
        <p:blipFill>
          <a:blip r:embed="rId6" cstate="print"/>
          <a:srcRect/>
          <a:stretch>
            <a:fillRect/>
          </a:stretch>
        </p:blipFill>
        <p:spPr bwMode="auto">
          <a:xfrm>
            <a:off x="5181600" y="990600"/>
            <a:ext cx="1981200" cy="180256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cs typeface="Times New Roman" pitchFamily="18" charset="0"/>
              </a:rPr>
              <a:t>Plessy</a:t>
            </a:r>
            <a:r>
              <a:rPr lang="en-US" dirty="0" smtClean="0">
                <a:cs typeface="Times New Roman" pitchFamily="18" charset="0"/>
              </a:rPr>
              <a:t> v. Ferguson (1896)</a:t>
            </a:r>
            <a:endParaRPr lang="en-US" dirty="0"/>
          </a:p>
        </p:txBody>
      </p:sp>
      <p:sp>
        <p:nvSpPr>
          <p:cNvPr id="3" name="Content Placeholder 2"/>
          <p:cNvSpPr>
            <a:spLocks noGrp="1"/>
          </p:cNvSpPr>
          <p:nvPr>
            <p:ph sz="quarter" idx="1"/>
          </p:nvPr>
        </p:nvSpPr>
        <p:spPr>
          <a:xfrm>
            <a:off x="457200" y="1775191"/>
            <a:ext cx="4648200" cy="4625609"/>
          </a:xfrm>
        </p:spPr>
        <p:txBody>
          <a:bodyPr>
            <a:normAutofit/>
          </a:bodyPr>
          <a:lstStyle/>
          <a:p>
            <a:r>
              <a:rPr lang="en-US" dirty="0" smtClean="0">
                <a:cs typeface="Times New Roman" pitchFamily="18" charset="0"/>
              </a:rPr>
              <a:t>Court ruled 7-1 that Louisiana law segregating black from white train passengers was okay.</a:t>
            </a:r>
          </a:p>
          <a:p>
            <a:r>
              <a:rPr lang="en-US" dirty="0" smtClean="0">
                <a:cs typeface="Times New Roman" pitchFamily="18" charset="0"/>
              </a:rPr>
              <a:t>Doctrine of “Separate, But Equal” established legal segregation</a:t>
            </a:r>
          </a:p>
          <a:p>
            <a:pPr lvl="1"/>
            <a:r>
              <a:rPr lang="en-US" dirty="0" smtClean="0">
                <a:cs typeface="Times New Roman" pitchFamily="18" charset="0"/>
              </a:rPr>
              <a:t>“Jim Crow” laws spread to other facilities and states</a:t>
            </a:r>
          </a:p>
          <a:p>
            <a:pPr lvl="1"/>
            <a:r>
              <a:rPr lang="en-US" dirty="0" smtClean="0">
                <a:cs typeface="Times New Roman" pitchFamily="18" charset="0"/>
              </a:rPr>
              <a:t>Also called </a:t>
            </a:r>
            <a:r>
              <a:rPr lang="en-US" dirty="0" err="1" smtClean="0">
                <a:cs typeface="Times New Roman" pitchFamily="18" charset="0"/>
              </a:rPr>
              <a:t>dejure</a:t>
            </a:r>
            <a:r>
              <a:rPr lang="en-US" dirty="0" smtClean="0">
                <a:cs typeface="Times New Roman" pitchFamily="18" charset="0"/>
              </a:rPr>
              <a:t> segregation</a:t>
            </a:r>
          </a:p>
          <a:p>
            <a:r>
              <a:rPr lang="en-US" dirty="0" smtClean="0">
                <a:cs typeface="Times New Roman" pitchFamily="18" charset="0"/>
              </a:rPr>
              <a:t>Made Blacks second class citizens in the South</a:t>
            </a:r>
          </a:p>
          <a:p>
            <a:endParaRPr lang="en-US" dirty="0"/>
          </a:p>
        </p:txBody>
      </p:sp>
      <p:pic>
        <p:nvPicPr>
          <p:cNvPr id="4" name="Picture 6" descr="jimcrow"/>
          <p:cNvPicPr>
            <a:picLocks noChangeAspect="1" noChangeArrowheads="1"/>
          </p:cNvPicPr>
          <p:nvPr/>
        </p:nvPicPr>
        <p:blipFill>
          <a:blip r:embed="rId3" cstate="print"/>
          <a:srcRect/>
          <a:stretch>
            <a:fillRect/>
          </a:stretch>
        </p:blipFill>
        <p:spPr bwMode="auto">
          <a:xfrm>
            <a:off x="5638800" y="1600200"/>
            <a:ext cx="3028950" cy="4223222"/>
          </a:xfrm>
          <a:prstGeom prst="rect">
            <a:avLst/>
          </a:prstGeom>
          <a:noFill/>
          <a:ln w="9525">
            <a:noFill/>
            <a:miter lim="800000"/>
            <a:headEnd/>
            <a:tailEnd/>
          </a:ln>
        </p:spPr>
      </p:pic>
      <p:sp>
        <p:nvSpPr>
          <p:cNvPr id="5" name="TextBox 4"/>
          <p:cNvSpPr txBox="1"/>
          <p:nvPr/>
        </p:nvSpPr>
        <p:spPr>
          <a:xfrm>
            <a:off x="5486400" y="5867400"/>
            <a:ext cx="3352800" cy="646331"/>
          </a:xfrm>
          <a:prstGeom prst="rect">
            <a:avLst/>
          </a:prstGeom>
          <a:noFill/>
        </p:spPr>
        <p:txBody>
          <a:bodyPr wrap="square" rtlCol="0">
            <a:spAutoFit/>
          </a:bodyPr>
          <a:lstStyle/>
          <a:p>
            <a:pPr algn="ctr"/>
            <a:r>
              <a:rPr lang="en-US" dirty="0" smtClean="0"/>
              <a:t>“Jim Crow” stage name in a minstrel show</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7" descr="Jim%20Crow"/>
          <p:cNvPicPr>
            <a:picLocks noChangeAspect="1" noChangeArrowheads="1"/>
          </p:cNvPicPr>
          <p:nvPr/>
        </p:nvPicPr>
        <p:blipFill>
          <a:blip r:embed="rId2" cstate="print"/>
          <a:srcRect l="8746"/>
          <a:stretch>
            <a:fillRect/>
          </a:stretch>
        </p:blipFill>
        <p:spPr bwMode="auto">
          <a:xfrm>
            <a:off x="3352800" y="1981200"/>
            <a:ext cx="2897457" cy="19812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pic>
        <p:nvPicPr>
          <p:cNvPr id="4" name="Picture 3" descr="4_bench"/>
          <p:cNvPicPr>
            <a:picLocks noChangeAspect="1" noChangeArrowheads="1"/>
          </p:cNvPicPr>
          <p:nvPr/>
        </p:nvPicPr>
        <p:blipFill>
          <a:blip r:embed="rId3" cstate="print"/>
          <a:srcRect/>
          <a:stretch>
            <a:fillRect/>
          </a:stretch>
        </p:blipFill>
        <p:spPr bwMode="auto">
          <a:xfrm>
            <a:off x="2743200" y="0"/>
            <a:ext cx="3363913" cy="2493963"/>
          </a:xfrm>
          <a:prstGeom prst="rect">
            <a:avLst/>
          </a:prstGeom>
          <a:noFill/>
        </p:spPr>
      </p:pic>
      <p:pic>
        <p:nvPicPr>
          <p:cNvPr id="5" name="Picture 4" descr="TheJimCrowLaws-Front"/>
          <p:cNvPicPr>
            <a:picLocks noChangeAspect="1" noChangeArrowheads="1"/>
          </p:cNvPicPr>
          <p:nvPr/>
        </p:nvPicPr>
        <p:blipFill>
          <a:blip r:embed="rId4" cstate="print"/>
          <a:srcRect t="20000"/>
          <a:stretch>
            <a:fillRect/>
          </a:stretch>
        </p:blipFill>
        <p:spPr bwMode="auto">
          <a:xfrm>
            <a:off x="0" y="3209925"/>
            <a:ext cx="3440113" cy="3648075"/>
          </a:xfrm>
          <a:prstGeom prst="rect">
            <a:avLst/>
          </a:prstGeom>
          <a:noFill/>
        </p:spPr>
      </p:pic>
      <p:pic>
        <p:nvPicPr>
          <p:cNvPr id="6" name="Picture 5" descr="segregated"/>
          <p:cNvPicPr>
            <a:picLocks noChangeAspect="1" noChangeArrowheads="1"/>
          </p:cNvPicPr>
          <p:nvPr/>
        </p:nvPicPr>
        <p:blipFill>
          <a:blip r:embed="rId5" cstate="print"/>
          <a:srcRect/>
          <a:stretch>
            <a:fillRect/>
          </a:stretch>
        </p:blipFill>
        <p:spPr bwMode="auto">
          <a:xfrm>
            <a:off x="4984750" y="4156075"/>
            <a:ext cx="4159250" cy="2701925"/>
          </a:xfrm>
          <a:prstGeom prst="rect">
            <a:avLst/>
          </a:prstGeom>
          <a:noFill/>
        </p:spPr>
      </p:pic>
      <p:pic>
        <p:nvPicPr>
          <p:cNvPr id="7" name="Picture 6" descr="Segregation signs from restrooms">
            <a:hlinkClick r:id="rId6"/>
          </p:cNvPr>
          <p:cNvPicPr>
            <a:picLocks noChangeAspect="1" noChangeArrowheads="1"/>
          </p:cNvPicPr>
          <p:nvPr/>
        </p:nvPicPr>
        <p:blipFill>
          <a:blip r:embed="rId7" cstate="print"/>
          <a:srcRect/>
          <a:stretch>
            <a:fillRect/>
          </a:stretch>
        </p:blipFill>
        <p:spPr bwMode="auto">
          <a:xfrm>
            <a:off x="0" y="0"/>
            <a:ext cx="2870200" cy="2246313"/>
          </a:xfrm>
          <a:prstGeom prst="rect">
            <a:avLst/>
          </a:prstGeom>
          <a:noFill/>
        </p:spPr>
      </p:pic>
      <p:pic>
        <p:nvPicPr>
          <p:cNvPr id="8" name="Picture 7" descr="181b">
            <a:hlinkClick r:id="rId8"/>
          </p:cNvPr>
          <p:cNvPicPr>
            <a:picLocks noChangeAspect="1" noChangeArrowheads="1"/>
          </p:cNvPicPr>
          <p:nvPr/>
        </p:nvPicPr>
        <p:blipFill>
          <a:blip r:embed="rId9" cstate="print"/>
          <a:srcRect t="24001" b="20000"/>
          <a:stretch>
            <a:fillRect/>
          </a:stretch>
        </p:blipFill>
        <p:spPr bwMode="auto">
          <a:xfrm>
            <a:off x="6091238" y="0"/>
            <a:ext cx="3052762" cy="1336675"/>
          </a:xfrm>
          <a:prstGeom prst="rect">
            <a:avLst/>
          </a:prstGeom>
          <a:noFill/>
        </p:spPr>
      </p:pic>
      <p:pic>
        <p:nvPicPr>
          <p:cNvPr id="9" name="Picture 8" descr="img003"/>
          <p:cNvPicPr>
            <a:picLocks noChangeAspect="1" noChangeArrowheads="1"/>
          </p:cNvPicPr>
          <p:nvPr/>
        </p:nvPicPr>
        <p:blipFill>
          <a:blip r:embed="rId10" cstate="print"/>
          <a:srcRect l="10001" t="43333" r="2499" b="30000"/>
          <a:stretch>
            <a:fillRect/>
          </a:stretch>
        </p:blipFill>
        <p:spPr bwMode="auto">
          <a:xfrm>
            <a:off x="5943600" y="3429000"/>
            <a:ext cx="3200400" cy="730250"/>
          </a:xfrm>
          <a:prstGeom prst="rect">
            <a:avLst/>
          </a:prstGeom>
          <a:noFill/>
        </p:spPr>
      </p:pic>
      <p:pic>
        <p:nvPicPr>
          <p:cNvPr id="10" name="Picture 9" descr="img002"/>
          <p:cNvPicPr>
            <a:picLocks noChangeAspect="1" noChangeArrowheads="1"/>
          </p:cNvPicPr>
          <p:nvPr/>
        </p:nvPicPr>
        <p:blipFill>
          <a:blip r:embed="rId11" cstate="print"/>
          <a:srcRect l="12500" t="39999" r="5000" b="26666"/>
          <a:stretch>
            <a:fillRect/>
          </a:stretch>
        </p:blipFill>
        <p:spPr bwMode="auto">
          <a:xfrm>
            <a:off x="0" y="2133600"/>
            <a:ext cx="3619500" cy="1093788"/>
          </a:xfrm>
          <a:prstGeom prst="rect">
            <a:avLst/>
          </a:prstGeom>
          <a:noFill/>
        </p:spPr>
      </p:pic>
      <p:pic>
        <p:nvPicPr>
          <p:cNvPr id="13" name="Picture 12" descr="00216r"/>
          <p:cNvPicPr>
            <a:picLocks noChangeAspect="1" noChangeArrowheads="1"/>
          </p:cNvPicPr>
          <p:nvPr/>
        </p:nvPicPr>
        <p:blipFill>
          <a:blip r:embed="rId12" cstate="print"/>
          <a:srcRect l="20000" r="33333"/>
          <a:stretch>
            <a:fillRect/>
          </a:stretch>
        </p:blipFill>
        <p:spPr bwMode="auto">
          <a:xfrm>
            <a:off x="3429000" y="3919538"/>
            <a:ext cx="2093913" cy="3014662"/>
          </a:xfrm>
          <a:prstGeom prst="rect">
            <a:avLst/>
          </a:prstGeom>
          <a:noFill/>
        </p:spPr>
      </p:pic>
      <p:pic>
        <p:nvPicPr>
          <p:cNvPr id="14" name="Picture 13" descr="untitled"/>
          <p:cNvPicPr>
            <a:picLocks noChangeAspect="1" noChangeArrowheads="1"/>
          </p:cNvPicPr>
          <p:nvPr/>
        </p:nvPicPr>
        <p:blipFill>
          <a:blip r:embed="rId13" cstate="print"/>
          <a:srcRect/>
          <a:stretch>
            <a:fillRect/>
          </a:stretch>
        </p:blipFill>
        <p:spPr bwMode="auto">
          <a:xfrm>
            <a:off x="3429000" y="3429000"/>
            <a:ext cx="2593975" cy="762000"/>
          </a:xfrm>
          <a:prstGeom prst="rect">
            <a:avLst/>
          </a:prstGeom>
          <a:noFill/>
        </p:spPr>
      </p:pic>
      <p:sp>
        <p:nvSpPr>
          <p:cNvPr id="15" name="WordArt 14"/>
          <p:cNvSpPr>
            <a:spLocks noChangeArrowheads="1" noChangeShapeType="1" noTextEdit="1"/>
          </p:cNvSpPr>
          <p:nvPr/>
        </p:nvSpPr>
        <p:spPr bwMode="auto">
          <a:xfrm>
            <a:off x="6535738" y="3352800"/>
            <a:ext cx="74612" cy="1603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The South</a:t>
            </a:r>
          </a:p>
        </p:txBody>
      </p:sp>
      <p:pic>
        <p:nvPicPr>
          <p:cNvPr id="16" name="Picture 2"/>
          <p:cNvPicPr>
            <a:picLocks noChangeAspect="1" noChangeArrowheads="1"/>
          </p:cNvPicPr>
          <p:nvPr/>
        </p:nvPicPr>
        <p:blipFill>
          <a:blip r:embed="rId14" cstate="print"/>
          <a:srcRect/>
          <a:stretch>
            <a:fillRect/>
          </a:stretch>
        </p:blipFill>
        <p:spPr bwMode="auto">
          <a:xfrm>
            <a:off x="5791200" y="1143000"/>
            <a:ext cx="3352800" cy="23134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 vs. DuBois</a:t>
            </a:r>
            <a:endParaRPr lang="en-US" dirty="0"/>
          </a:p>
        </p:txBody>
      </p:sp>
      <p:sp>
        <p:nvSpPr>
          <p:cNvPr id="3" name="Content Placeholder 2"/>
          <p:cNvSpPr>
            <a:spLocks noGrp="1"/>
          </p:cNvSpPr>
          <p:nvPr>
            <p:ph sz="quarter" idx="1"/>
          </p:nvPr>
        </p:nvSpPr>
        <p:spPr>
          <a:xfrm>
            <a:off x="914400" y="1447800"/>
            <a:ext cx="7772400" cy="5029200"/>
          </a:xfrm>
        </p:spPr>
        <p:txBody>
          <a:bodyPr>
            <a:normAutofit fontScale="92500" lnSpcReduction="10000"/>
          </a:bodyPr>
          <a:lstStyle/>
          <a:p>
            <a:r>
              <a:rPr lang="en-US" dirty="0"/>
              <a:t>Washington has been a very controversial figure. Some historians say that he was a sell-out who kissed up to white people; others say he was realistic about the situation in the South, and tied to avoid inciting white hostility. What do you </a:t>
            </a:r>
            <a:r>
              <a:rPr lang="en-US" dirty="0" smtClean="0"/>
              <a:t>think?</a:t>
            </a:r>
          </a:p>
          <a:p>
            <a:r>
              <a:rPr lang="en-US" dirty="0" smtClean="0"/>
              <a:t>What </a:t>
            </a:r>
            <a:r>
              <a:rPr lang="en-US" dirty="0"/>
              <a:t>was DuBois’s critique of Washington? Do you think he makes a good point? Why or why not? </a:t>
            </a:r>
          </a:p>
          <a:p>
            <a:r>
              <a:rPr lang="en-US" dirty="0" smtClean="0"/>
              <a:t>Why </a:t>
            </a:r>
            <a:r>
              <a:rPr lang="en-US" dirty="0"/>
              <a:t>might some of Washington’s supporters say that DuBois didn’t understand what life was like in the South? Based on what he wrote, do you think DuBois was clueless about what was happening in the </a:t>
            </a:r>
            <a:r>
              <a:rPr lang="en-US" dirty="0" smtClean="0"/>
              <a:t>South?</a:t>
            </a:r>
          </a:p>
          <a:p>
            <a:r>
              <a:rPr lang="en-US" dirty="0" smtClean="0"/>
              <a:t>Based </a:t>
            </a:r>
            <a:r>
              <a:rPr lang="en-US" dirty="0"/>
              <a:t>on these documents, who do you think was a stronger advocate for the rights of African-Americans: Booker T. Washington or W.E.B. Dubois?</a:t>
            </a:r>
          </a:p>
        </p:txBody>
      </p:sp>
    </p:spTree>
    <p:extLst>
      <p:ext uri="{BB962C8B-B14F-4D97-AF65-F5344CB8AC3E}">
        <p14:creationId xmlns:p14="http://schemas.microsoft.com/office/powerpoint/2010/main" val="366122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3400" y="592137"/>
            <a:ext cx="8077200" cy="685800"/>
          </a:xfrm>
          <a:ln/>
        </p:spPr>
        <p:style>
          <a:lnRef idx="1">
            <a:schemeClr val="accent1"/>
          </a:lnRef>
          <a:fillRef idx="3">
            <a:schemeClr val="accent1"/>
          </a:fillRef>
          <a:effectRef idx="2">
            <a:schemeClr val="accent1"/>
          </a:effectRef>
          <a:fontRef idx="minor">
            <a:schemeClr val="lt1"/>
          </a:fontRef>
        </p:style>
        <p:txBody>
          <a:bodyPr>
            <a:normAutofit/>
          </a:bodyPr>
          <a:lstStyle/>
          <a:p>
            <a:r>
              <a:rPr lang="en-US" sz="3600" dirty="0"/>
              <a:t>Seeking Change </a:t>
            </a:r>
            <a:r>
              <a:rPr lang="en-US" sz="3600" dirty="0" smtClean="0"/>
              <a:t>through </a:t>
            </a:r>
            <a:r>
              <a:rPr lang="en-US" sz="3600" dirty="0"/>
              <a:t>the Courts</a:t>
            </a:r>
          </a:p>
        </p:txBody>
      </p:sp>
      <p:sp>
        <p:nvSpPr>
          <p:cNvPr id="5" name="Text Box 3"/>
          <p:cNvSpPr txBox="1">
            <a:spLocks noChangeArrowheads="1"/>
          </p:cNvSpPr>
          <p:nvPr/>
        </p:nvSpPr>
        <p:spPr bwMode="auto">
          <a:xfrm>
            <a:off x="304800" y="1506537"/>
            <a:ext cx="8610600" cy="92333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solidFill>
                  <a:srgbClr val="003300"/>
                </a:solidFill>
                <a:latin typeface="Verdana" pitchFamily="34" charset="0"/>
              </a:rPr>
              <a:t>The NAACP attacked racism through the courts</a:t>
            </a:r>
            <a:r>
              <a:rPr lang="en-US" dirty="0" smtClean="0">
                <a:solidFill>
                  <a:srgbClr val="003300"/>
                </a:solidFill>
                <a:latin typeface="Verdana" pitchFamily="34" charset="0"/>
              </a:rPr>
              <a:t>.</a:t>
            </a:r>
            <a:endParaRPr lang="en-US" dirty="0">
              <a:solidFill>
                <a:srgbClr val="003300"/>
              </a:solidFill>
              <a:latin typeface="Verdana" pitchFamily="34" charset="0"/>
            </a:endParaRPr>
          </a:p>
          <a:p>
            <a:r>
              <a:rPr lang="en-US" dirty="0">
                <a:solidFill>
                  <a:srgbClr val="003300"/>
                </a:solidFill>
                <a:latin typeface="Verdana" pitchFamily="34" charset="0"/>
              </a:rPr>
              <a:t>In the 1930s Charles Hamilton Houston and </a:t>
            </a:r>
            <a:r>
              <a:rPr lang="en-US" dirty="0" err="1">
                <a:solidFill>
                  <a:srgbClr val="003300"/>
                </a:solidFill>
                <a:latin typeface="Verdana" pitchFamily="34" charset="0"/>
              </a:rPr>
              <a:t>Thurgood</a:t>
            </a:r>
            <a:r>
              <a:rPr lang="en-US" dirty="0">
                <a:solidFill>
                  <a:srgbClr val="003300"/>
                </a:solidFill>
                <a:latin typeface="Verdana" pitchFamily="34" charset="0"/>
              </a:rPr>
              <a:t> Marshall began a campaign to attack the concept of “separate but equal.”</a:t>
            </a:r>
          </a:p>
        </p:txBody>
      </p:sp>
      <p:sp>
        <p:nvSpPr>
          <p:cNvPr id="6" name="Text Box 4"/>
          <p:cNvSpPr txBox="1">
            <a:spLocks noChangeArrowheads="1"/>
          </p:cNvSpPr>
          <p:nvPr/>
        </p:nvSpPr>
        <p:spPr bwMode="auto">
          <a:xfrm>
            <a:off x="304800" y="2514600"/>
            <a:ext cx="8610600" cy="6413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solidFill>
                  <a:srgbClr val="003300"/>
                </a:solidFill>
                <a:latin typeface="Verdana" pitchFamily="34" charset="0"/>
              </a:rPr>
              <a:t>The NAACP began to chip away at the 1896 Supreme Court ruling in </a:t>
            </a:r>
            <a:r>
              <a:rPr lang="en-US" b="1" i="1" dirty="0" err="1">
                <a:solidFill>
                  <a:srgbClr val="003300"/>
                </a:solidFill>
                <a:latin typeface="Verdana" pitchFamily="34" charset="0"/>
              </a:rPr>
              <a:t>Plessy</a:t>
            </a:r>
            <a:r>
              <a:rPr lang="en-US" b="1" dirty="0">
                <a:solidFill>
                  <a:srgbClr val="003300"/>
                </a:solidFill>
                <a:latin typeface="Verdana" pitchFamily="34" charset="0"/>
              </a:rPr>
              <a:t> v. </a:t>
            </a:r>
            <a:r>
              <a:rPr lang="en-US" b="1" i="1" dirty="0">
                <a:solidFill>
                  <a:srgbClr val="003300"/>
                </a:solidFill>
                <a:latin typeface="Verdana" pitchFamily="34" charset="0"/>
              </a:rPr>
              <a:t>Ferguson</a:t>
            </a:r>
            <a:r>
              <a:rPr lang="en-US" dirty="0">
                <a:solidFill>
                  <a:srgbClr val="003300"/>
                </a:solidFill>
                <a:latin typeface="Verdana" pitchFamily="34" charset="0"/>
              </a:rPr>
              <a:t>—the legal basis for segregation.</a:t>
            </a:r>
          </a:p>
        </p:txBody>
      </p:sp>
      <p:sp>
        <p:nvSpPr>
          <p:cNvPr id="7" name="Text Box 5"/>
          <p:cNvSpPr txBox="1">
            <a:spLocks noChangeArrowheads="1"/>
          </p:cNvSpPr>
          <p:nvPr/>
        </p:nvSpPr>
        <p:spPr bwMode="auto">
          <a:xfrm>
            <a:off x="304800" y="3261479"/>
            <a:ext cx="8610600" cy="34163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solidFill>
                  <a:srgbClr val="003300"/>
                </a:solidFill>
                <a:latin typeface="Verdana" pitchFamily="34" charset="0"/>
              </a:rPr>
              <a:t>Examples:</a:t>
            </a:r>
          </a:p>
          <a:p>
            <a:pPr lvl="1">
              <a:buFontTx/>
              <a:buChar char="•"/>
            </a:pPr>
            <a:r>
              <a:rPr lang="en-US" dirty="0">
                <a:solidFill>
                  <a:srgbClr val="003300"/>
                </a:solidFill>
                <a:latin typeface="Verdana" pitchFamily="34" charset="0"/>
              </a:rPr>
              <a:t>  1938 – </a:t>
            </a:r>
            <a:r>
              <a:rPr lang="en-US" i="1" dirty="0">
                <a:solidFill>
                  <a:srgbClr val="003300"/>
                </a:solidFill>
                <a:latin typeface="Verdana" pitchFamily="34" charset="0"/>
              </a:rPr>
              <a:t>Missouri ex rel. Gaines </a:t>
            </a:r>
            <a:r>
              <a:rPr lang="en-US" dirty="0">
                <a:solidFill>
                  <a:srgbClr val="003300"/>
                </a:solidFill>
                <a:latin typeface="Verdana" pitchFamily="34" charset="0"/>
              </a:rPr>
              <a:t>v.</a:t>
            </a:r>
            <a:r>
              <a:rPr lang="en-US" i="1" dirty="0">
                <a:solidFill>
                  <a:srgbClr val="003300"/>
                </a:solidFill>
                <a:latin typeface="Verdana" pitchFamily="34" charset="0"/>
              </a:rPr>
              <a:t> Canada, Registrar of the University of </a:t>
            </a:r>
            <a:r>
              <a:rPr lang="en-US" i="1" dirty="0" smtClean="0">
                <a:solidFill>
                  <a:srgbClr val="003300"/>
                </a:solidFill>
                <a:latin typeface="Verdana" pitchFamily="34" charset="0"/>
              </a:rPr>
              <a:t>Missouri</a:t>
            </a:r>
          </a:p>
          <a:p>
            <a:pPr lvl="2">
              <a:buFontTx/>
              <a:buChar char="•"/>
            </a:pPr>
            <a:r>
              <a:rPr lang="en-US" i="1" dirty="0" smtClean="0">
                <a:solidFill>
                  <a:srgbClr val="003300"/>
                </a:solidFill>
                <a:latin typeface="Verdana" pitchFamily="34" charset="0"/>
              </a:rPr>
              <a:t>Court Rules: States must provide law schools for all qualified citizens; previously there was no law school in the state for Blacks…must either create one or integrate-Missouri creates new one</a:t>
            </a:r>
            <a:endParaRPr lang="en-US" i="1" dirty="0">
              <a:solidFill>
                <a:srgbClr val="003300"/>
              </a:solidFill>
              <a:latin typeface="Verdana" pitchFamily="34" charset="0"/>
            </a:endParaRPr>
          </a:p>
          <a:p>
            <a:pPr lvl="1">
              <a:buFontTx/>
              <a:buChar char="•"/>
            </a:pPr>
            <a:r>
              <a:rPr lang="en-US" dirty="0">
                <a:solidFill>
                  <a:srgbClr val="003300"/>
                </a:solidFill>
                <a:latin typeface="Verdana" pitchFamily="34" charset="0"/>
              </a:rPr>
              <a:t>  1950 – </a:t>
            </a:r>
            <a:r>
              <a:rPr lang="en-US" i="1" dirty="0" err="1">
                <a:solidFill>
                  <a:srgbClr val="003300"/>
                </a:solidFill>
                <a:latin typeface="Verdana" pitchFamily="34" charset="0"/>
              </a:rPr>
              <a:t>Sweatt</a:t>
            </a:r>
            <a:r>
              <a:rPr lang="en-US" i="1" dirty="0">
                <a:solidFill>
                  <a:srgbClr val="003300"/>
                </a:solidFill>
                <a:latin typeface="Verdana" pitchFamily="34" charset="0"/>
              </a:rPr>
              <a:t> </a:t>
            </a:r>
            <a:r>
              <a:rPr lang="en-US" dirty="0">
                <a:solidFill>
                  <a:srgbClr val="003300"/>
                </a:solidFill>
                <a:latin typeface="Verdana" pitchFamily="34" charset="0"/>
              </a:rPr>
              <a:t>v.</a:t>
            </a:r>
            <a:r>
              <a:rPr lang="en-US" i="1" dirty="0">
                <a:solidFill>
                  <a:srgbClr val="003300"/>
                </a:solidFill>
                <a:latin typeface="Verdana" pitchFamily="34" charset="0"/>
              </a:rPr>
              <a:t> Painter</a:t>
            </a:r>
            <a:r>
              <a:rPr lang="en-US" dirty="0">
                <a:solidFill>
                  <a:srgbClr val="003300"/>
                </a:solidFill>
                <a:latin typeface="Verdana" pitchFamily="34" charset="0"/>
              </a:rPr>
              <a:t> </a:t>
            </a:r>
            <a:endParaRPr lang="en-US" dirty="0" smtClean="0">
              <a:solidFill>
                <a:srgbClr val="003300"/>
              </a:solidFill>
              <a:latin typeface="Verdana" pitchFamily="34" charset="0"/>
            </a:endParaRPr>
          </a:p>
          <a:p>
            <a:pPr lvl="2">
              <a:buFontTx/>
              <a:buChar char="•"/>
            </a:pPr>
            <a:r>
              <a:rPr lang="en-US" dirty="0" smtClean="0">
                <a:solidFill>
                  <a:srgbClr val="003300"/>
                </a:solidFill>
                <a:latin typeface="Verdana" pitchFamily="34" charset="0"/>
              </a:rPr>
              <a:t>Court Rules: A separate law school for Blacks, even with same teachers was not equal to that for Whites (need access to discussions and debates; University of Texas had to integrate their fine law school…all other states must integrate too</a:t>
            </a:r>
            <a:endParaRPr lang="en-US" dirty="0">
              <a:solidFill>
                <a:srgbClr val="0033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Brown v. Board of Education </a:t>
            </a:r>
            <a:r>
              <a:rPr lang="en-US" sz="2400" dirty="0" smtClean="0">
                <a:cs typeface="Times New Roman" pitchFamily="18" charset="0"/>
              </a:rPr>
              <a:t>(1954)</a:t>
            </a:r>
            <a:endParaRPr lang="en-US" dirty="0"/>
          </a:p>
        </p:txBody>
      </p:sp>
      <p:sp>
        <p:nvSpPr>
          <p:cNvPr id="3" name="Content Placeholder 2"/>
          <p:cNvSpPr>
            <a:spLocks noGrp="1"/>
          </p:cNvSpPr>
          <p:nvPr>
            <p:ph sz="quarter" idx="1"/>
          </p:nvPr>
        </p:nvSpPr>
        <p:spPr>
          <a:xfrm>
            <a:off x="457200" y="1676400"/>
            <a:ext cx="8229600" cy="4625609"/>
          </a:xfrm>
        </p:spPr>
        <p:txBody>
          <a:bodyPr>
            <a:normAutofit/>
          </a:bodyPr>
          <a:lstStyle/>
          <a:p>
            <a:pPr marL="350838" indent="-350838">
              <a:lnSpc>
                <a:spcPct val="80000"/>
              </a:lnSpc>
              <a:spcBef>
                <a:spcPct val="50000"/>
              </a:spcBef>
            </a:pPr>
            <a:r>
              <a:rPr lang="en-US" dirty="0" smtClean="0">
                <a:solidFill>
                  <a:srgbClr val="003300"/>
                </a:solidFill>
              </a:rPr>
              <a:t>NAACP and </a:t>
            </a:r>
            <a:r>
              <a:rPr lang="en-US" dirty="0" err="1" smtClean="0">
                <a:solidFill>
                  <a:srgbClr val="003300"/>
                </a:solidFill>
              </a:rPr>
              <a:t>Thurgood</a:t>
            </a:r>
            <a:r>
              <a:rPr lang="en-US" dirty="0" smtClean="0">
                <a:solidFill>
                  <a:srgbClr val="003300"/>
                </a:solidFill>
              </a:rPr>
              <a:t> Marshall began to focus on desegregating the nation’s elementary and high schools in the 1950s.</a:t>
            </a:r>
          </a:p>
          <a:p>
            <a:pPr marL="350838" indent="-350838">
              <a:lnSpc>
                <a:spcPct val="80000"/>
              </a:lnSpc>
              <a:spcBef>
                <a:spcPct val="50000"/>
              </a:spcBef>
            </a:pPr>
            <a:r>
              <a:rPr lang="en-US" dirty="0" smtClean="0">
                <a:solidFill>
                  <a:srgbClr val="003300"/>
                </a:solidFill>
              </a:rPr>
              <a:t>He found a case in Linda Brown of Topeka, Kansas.</a:t>
            </a:r>
          </a:p>
          <a:p>
            <a:pPr marL="643446" lvl="1" indent="-350838">
              <a:lnSpc>
                <a:spcPct val="80000"/>
              </a:lnSpc>
              <a:spcBef>
                <a:spcPct val="50000"/>
              </a:spcBef>
            </a:pPr>
            <a:r>
              <a:rPr lang="en-US" dirty="0" smtClean="0">
                <a:solidFill>
                  <a:srgbClr val="003300"/>
                </a:solidFill>
              </a:rPr>
              <a:t>Similar cases working their way in other states</a:t>
            </a:r>
          </a:p>
          <a:p>
            <a:pPr marL="350838" indent="-350838">
              <a:lnSpc>
                <a:spcPct val="80000"/>
              </a:lnSpc>
              <a:spcBef>
                <a:spcPct val="50000"/>
              </a:spcBef>
            </a:pPr>
            <a:r>
              <a:rPr lang="en-US" dirty="0" smtClean="0">
                <a:solidFill>
                  <a:srgbClr val="003300"/>
                </a:solidFill>
              </a:rPr>
              <a:t>The Supreme Court combined several school segregation cases from around the country into a single case:  </a:t>
            </a:r>
            <a:r>
              <a:rPr lang="en-US" i="1" dirty="0" smtClean="0">
                <a:solidFill>
                  <a:srgbClr val="003300"/>
                </a:solidFill>
              </a:rPr>
              <a:t>Brown </a:t>
            </a:r>
            <a:r>
              <a:rPr lang="en-US" dirty="0" smtClean="0">
                <a:solidFill>
                  <a:srgbClr val="003300"/>
                </a:solidFill>
              </a:rPr>
              <a:t>v.</a:t>
            </a:r>
            <a:r>
              <a:rPr lang="en-US" i="1" dirty="0" smtClean="0">
                <a:solidFill>
                  <a:srgbClr val="003300"/>
                </a:solidFill>
              </a:rPr>
              <a:t> Board of Education of Topeka, Kansas.</a:t>
            </a:r>
          </a:p>
          <a:p>
            <a:pPr marL="643446" lvl="1" indent="-350838">
              <a:lnSpc>
                <a:spcPct val="80000"/>
              </a:lnSpc>
              <a:spcBef>
                <a:spcPct val="50000"/>
              </a:spcBef>
            </a:pPr>
            <a:r>
              <a:rPr lang="en-US" dirty="0" smtClean="0">
                <a:solidFill>
                  <a:srgbClr val="003300"/>
                </a:solidFill>
              </a:rPr>
              <a:t>The Supreme Court was aware of this case’s great significance.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2400</TotalTime>
  <Words>2984</Words>
  <Application>Microsoft Office PowerPoint</Application>
  <PresentationFormat>On-screen Show (4:3)</PresentationFormat>
  <Paragraphs>324</Paragraphs>
  <Slides>46</Slides>
  <Notes>11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7" baseType="lpstr">
      <vt:lpstr>Arial</vt:lpstr>
      <vt:lpstr>Arial Black</vt:lpstr>
      <vt:lpstr>Calibri</vt:lpstr>
      <vt:lpstr>Franklin Gothic Book</vt:lpstr>
      <vt:lpstr>Goudy Old Style</vt:lpstr>
      <vt:lpstr>Perpetua</vt:lpstr>
      <vt:lpstr>Times New Roman</vt:lpstr>
      <vt:lpstr>Verdana</vt:lpstr>
      <vt:lpstr>Wingdings 2</vt:lpstr>
      <vt:lpstr>Equity</vt:lpstr>
      <vt:lpstr>Photo Editor Photo</vt:lpstr>
      <vt:lpstr>Civil Rights Movement</vt:lpstr>
      <vt:lpstr>The Civil Rights Movement prior to 1954</vt:lpstr>
      <vt:lpstr>Didn’t the Civil War Solve Everything?</vt:lpstr>
      <vt:lpstr>Reconstruction</vt:lpstr>
      <vt:lpstr>Plessy v. Ferguson (1896)</vt:lpstr>
      <vt:lpstr>PowerPoint Presentation</vt:lpstr>
      <vt:lpstr>Washington vs. DuBois</vt:lpstr>
      <vt:lpstr>Seeking Change through the Courts</vt:lpstr>
      <vt:lpstr>Brown v. Board of Education (1954)</vt:lpstr>
      <vt:lpstr>Brown v. Board of Education (1954)</vt:lpstr>
      <vt:lpstr>PowerPoint Presentation</vt:lpstr>
      <vt:lpstr>Results of Brown v. Board of Education (1954)</vt:lpstr>
      <vt:lpstr>States Impacted By Ruling</vt:lpstr>
      <vt:lpstr>The Little Rock Crisis</vt:lpstr>
      <vt:lpstr>Primary Sources-Photographs</vt:lpstr>
      <vt:lpstr>PowerPoint Presentation</vt:lpstr>
      <vt:lpstr>Emmett Till (1955)</vt:lpstr>
      <vt:lpstr>Montgomery Bus Boycott (1955) </vt:lpstr>
      <vt:lpstr>PowerPoint Presentation</vt:lpstr>
      <vt:lpstr>Non-Violent Protests during the Civil Rights Movement</vt:lpstr>
      <vt:lpstr>Greensboro, NC Sit-ins (1960-)</vt:lpstr>
      <vt:lpstr>Primary Sources-Photographs</vt:lpstr>
      <vt:lpstr>Freedom Rides (Spring 1961) </vt:lpstr>
      <vt:lpstr>PowerPoint Presentation</vt:lpstr>
      <vt:lpstr>The Albany Movement</vt:lpstr>
      <vt:lpstr>Birmingham, Alabama (1963) </vt:lpstr>
      <vt:lpstr>Birmingham, Alabama (1963)</vt:lpstr>
      <vt:lpstr>March on Washington (1963)</vt:lpstr>
      <vt:lpstr>Civil Rights Act of 1964 </vt:lpstr>
      <vt:lpstr>Passing the Civil Rights Act</vt:lpstr>
      <vt:lpstr>Gaining Voting Rights for African Americans in the South</vt:lpstr>
      <vt:lpstr>Freedom Summer (1964)</vt:lpstr>
      <vt:lpstr>PowerPoint Presentation</vt:lpstr>
      <vt:lpstr>Tragedy in Mississippi</vt:lpstr>
      <vt:lpstr>Results</vt:lpstr>
      <vt:lpstr>Voting Rights Grow</vt:lpstr>
      <vt:lpstr>PowerPoint Presentation</vt:lpstr>
      <vt:lpstr>Fractures in the Movement</vt:lpstr>
      <vt:lpstr>Call for Black Power</vt:lpstr>
      <vt:lpstr>1968 Mexico City Summer Olympics</vt:lpstr>
      <vt:lpstr>Malcolm X</vt:lpstr>
      <vt:lpstr>Black Muslim Strategy</vt:lpstr>
      <vt:lpstr>Black Panthers</vt:lpstr>
      <vt:lpstr>The Death of Martin Luther King Jr.</vt:lpstr>
      <vt:lpstr>Riots</vt:lpstr>
      <vt:lpstr>Legacy of the Movement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Movement</dc:title>
  <dc:creator>John</dc:creator>
  <cp:lastModifiedBy>Abell, Joshua L</cp:lastModifiedBy>
  <cp:revision>172</cp:revision>
  <dcterms:created xsi:type="dcterms:W3CDTF">2009-04-26T23:00:02Z</dcterms:created>
  <dcterms:modified xsi:type="dcterms:W3CDTF">2016-03-01T18:39:04Z</dcterms:modified>
</cp:coreProperties>
</file>