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91" r:id="rId4"/>
    <p:sldId id="259" r:id="rId5"/>
    <p:sldId id="260" r:id="rId6"/>
    <p:sldId id="261" r:id="rId7"/>
    <p:sldId id="293" r:id="rId8"/>
    <p:sldId id="292" r:id="rId9"/>
    <p:sldId id="262" r:id="rId10"/>
    <p:sldId id="288" r:id="rId11"/>
    <p:sldId id="263" r:id="rId12"/>
    <p:sldId id="264" r:id="rId13"/>
    <p:sldId id="294" r:id="rId14"/>
    <p:sldId id="289" r:id="rId15"/>
    <p:sldId id="271" r:id="rId16"/>
    <p:sldId id="290" r:id="rId17"/>
    <p:sldId id="272" r:id="rId18"/>
    <p:sldId id="273" r:id="rId19"/>
    <p:sldId id="275" r:id="rId20"/>
    <p:sldId id="278" r:id="rId21"/>
    <p:sldId id="279" r:id="rId22"/>
    <p:sldId id="287" r:id="rId23"/>
    <p:sldId id="295" r:id="rId24"/>
    <p:sldId id="296" r:id="rId25"/>
    <p:sldId id="297" r:id="rId26"/>
    <p:sldId id="298" r:id="rId27"/>
    <p:sldId id="299" r:id="rId28"/>
    <p:sldId id="300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014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55A9D-BB92-4647-B422-A0F4311E4252}" type="datetimeFigureOut">
              <a:rPr lang="en-US" smtClean="0"/>
              <a:t>10/30/2014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CB827-624F-421E-99B4-7B6C2A2B5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36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55A9D-BB92-4647-B422-A0F4311E4252}" type="datetimeFigureOut">
              <a:rPr lang="en-US" smtClean="0"/>
              <a:t>10/30/2014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CB827-624F-421E-99B4-7B6C2A2B5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203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55A9D-BB92-4647-B422-A0F4311E4252}" type="datetimeFigureOut">
              <a:rPr lang="en-US" smtClean="0"/>
              <a:t>10/30/2014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CB827-624F-421E-99B4-7B6C2A2B5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297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55A9D-BB92-4647-B422-A0F4311E4252}" type="datetimeFigureOut">
              <a:rPr lang="en-US" smtClean="0"/>
              <a:t>10/30/2014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CB827-624F-421E-99B4-7B6C2A2B5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768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55A9D-BB92-4647-B422-A0F4311E4252}" type="datetimeFigureOut">
              <a:rPr lang="en-US" smtClean="0"/>
              <a:t>10/30/2014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CB827-624F-421E-99B4-7B6C2A2B5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355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55A9D-BB92-4647-B422-A0F4311E4252}" type="datetimeFigureOut">
              <a:rPr lang="en-US" smtClean="0"/>
              <a:t>10/30/2014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CB827-624F-421E-99B4-7B6C2A2B5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553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55A9D-BB92-4647-B422-A0F4311E4252}" type="datetimeFigureOut">
              <a:rPr lang="en-US" smtClean="0"/>
              <a:t>10/30/2014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CB827-624F-421E-99B4-7B6C2A2B5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795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55A9D-BB92-4647-B422-A0F4311E4252}" type="datetimeFigureOut">
              <a:rPr lang="en-US" smtClean="0"/>
              <a:t>10/30/2014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CB827-624F-421E-99B4-7B6C2A2B5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250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55A9D-BB92-4647-B422-A0F4311E4252}" type="datetimeFigureOut">
              <a:rPr lang="en-US" smtClean="0"/>
              <a:t>10/30/2014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CB827-624F-421E-99B4-7B6C2A2B5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387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55A9D-BB92-4647-B422-A0F4311E4252}" type="datetimeFigureOut">
              <a:rPr lang="en-US" smtClean="0"/>
              <a:t>10/30/2014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CB827-624F-421E-99B4-7B6C2A2B5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323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55A9D-BB92-4647-B422-A0F4311E4252}" type="datetimeFigureOut">
              <a:rPr lang="en-US" smtClean="0"/>
              <a:t>10/30/2014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CB827-624F-421E-99B4-7B6C2A2B5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430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155A9D-BB92-4647-B422-A0F4311E4252}" type="datetimeFigureOut">
              <a:rPr lang="en-US" smtClean="0"/>
              <a:t>10/30/2014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6CB827-624F-421E-99B4-7B6C2A2B5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096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Reconstruction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/>
              <a:t>Presidential Plans</a:t>
            </a:r>
          </a:p>
        </p:txBody>
      </p:sp>
    </p:spTree>
    <p:extLst>
      <p:ext uri="{BB962C8B-B14F-4D97-AF65-F5344CB8AC3E}">
        <p14:creationId xmlns:p14="http://schemas.microsoft.com/office/powerpoint/2010/main" val="32836187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said it was only slightly better than Lincoln’s plan</a:t>
            </a:r>
          </a:p>
          <a:p>
            <a:r>
              <a:rPr lang="en-US" dirty="0" smtClean="0"/>
              <a:t>The biggest problem was that it did nothing to help freed slaves (no right to vote, no citizenship etc.)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267200"/>
            <a:ext cx="21336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57431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Freedmen</a:t>
            </a:r>
            <a:br>
              <a:rPr lang="en-US" altLang="en-US"/>
            </a:br>
            <a:r>
              <a:rPr lang="en-US" altLang="en-US" sz="2400"/>
              <a:t>African American begin to taste freedom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arenR"/>
            </a:pPr>
            <a:r>
              <a:rPr lang="en-US" altLang="en-US" sz="2400" dirty="0"/>
              <a:t>Freedom of Movement- many take to roads looking for separated family members</a:t>
            </a:r>
          </a:p>
          <a:p>
            <a:pPr marL="457200" indent="-457200">
              <a:buFont typeface="+mj-lt"/>
              <a:buAutoNum type="arabicParenR"/>
            </a:pPr>
            <a:r>
              <a:rPr lang="en-US" altLang="en-US" sz="2400" dirty="0"/>
              <a:t>Freedom to Own Land- now possible but leads to tough times</a:t>
            </a:r>
          </a:p>
          <a:p>
            <a:pPr marL="457200" indent="-457200">
              <a:buFont typeface="+mj-lt"/>
              <a:buAutoNum type="arabicParenR"/>
            </a:pPr>
            <a:r>
              <a:rPr lang="en-US" altLang="en-US" sz="2400" dirty="0"/>
              <a:t>Freedom to learn- 1890 90% of Blacks illiterate many saw this as the key to real change</a:t>
            </a:r>
          </a:p>
          <a:p>
            <a:pPr marL="457200" indent="-457200">
              <a:buFont typeface="+mj-lt"/>
              <a:buAutoNum type="arabicParenR"/>
            </a:pPr>
            <a:r>
              <a:rPr lang="en-US" altLang="en-US" sz="2400" dirty="0"/>
              <a:t>Freedom to Warship- African Americans start their own congregations that remain the heart of culture for over 100 </a:t>
            </a:r>
            <a:r>
              <a:rPr lang="en-US" altLang="en-US" sz="2400" dirty="0" smtClean="0"/>
              <a:t>years</a:t>
            </a:r>
          </a:p>
          <a:p>
            <a:endParaRPr lang="en-US" altLang="en-US" sz="2400" dirty="0"/>
          </a:p>
          <a:p>
            <a:r>
              <a:rPr lang="en-US" altLang="en-US" sz="2400" dirty="0" smtClean="0"/>
              <a:t>But with no money and no opportunity freedom was only on paper!!!!!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6845334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Freedmen’s Bureau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An agency created to help freed blacks and poor southern whites after the was</a:t>
            </a:r>
          </a:p>
          <a:p>
            <a:pPr lvl="1"/>
            <a:r>
              <a:rPr lang="en-US" altLang="en-US" dirty="0" smtClean="0"/>
              <a:t>This </a:t>
            </a:r>
            <a:r>
              <a:rPr lang="en-US" altLang="en-US" dirty="0"/>
              <a:t>first relief agency in the US</a:t>
            </a:r>
          </a:p>
          <a:p>
            <a:pPr lvl="1"/>
            <a:r>
              <a:rPr lang="en-US" altLang="en-US" dirty="0"/>
              <a:t>Showed a real concern for the freedmen by many in government</a:t>
            </a:r>
          </a:p>
          <a:p>
            <a:r>
              <a:rPr lang="en-US" altLang="en-US" dirty="0"/>
              <a:t>Not enough support from congress to make long lasting changes</a:t>
            </a:r>
          </a:p>
        </p:txBody>
      </p:sp>
    </p:spTree>
    <p:extLst>
      <p:ext uri="{BB962C8B-B14F-4D97-AF65-F5344CB8AC3E}">
        <p14:creationId xmlns:p14="http://schemas.microsoft.com/office/powerpoint/2010/main" val="4603554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81000"/>
            <a:ext cx="5450468" cy="398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4779" y="3235294"/>
            <a:ext cx="4595813" cy="3622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61975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Congress Tries to do what the President(s) can’t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Congressional Reconstruction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5230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/>
              <a:t>Military Reconstruction Act of 1867</a:t>
            </a:r>
            <a:br>
              <a:rPr lang="en-US" altLang="en-US"/>
            </a:br>
            <a:r>
              <a:rPr lang="en-US" altLang="en-US" sz="2800"/>
              <a:t>Strict Laws Imposed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US" altLang="en-US"/>
              <a:t>South under military rule (5 northern generals govern)</a:t>
            </a:r>
          </a:p>
          <a:p>
            <a:pPr marL="609600" indent="-609600">
              <a:buFontTx/>
              <a:buAutoNum type="arabicPeriod"/>
            </a:pPr>
            <a:r>
              <a:rPr lang="en-US" altLang="en-US"/>
              <a:t>Orders states to create new constitutions</a:t>
            </a:r>
          </a:p>
          <a:p>
            <a:pPr marL="609600" indent="-609600">
              <a:buFontTx/>
              <a:buAutoNum type="arabicPeriod"/>
            </a:pPr>
            <a:r>
              <a:rPr lang="en-US" altLang="en-US"/>
              <a:t>Requires </a:t>
            </a:r>
            <a:r>
              <a:rPr lang="en-US" altLang="en-US" u="sng"/>
              <a:t>all</a:t>
            </a:r>
            <a:r>
              <a:rPr lang="en-US" altLang="en-US"/>
              <a:t> male voters be allowed to vote</a:t>
            </a:r>
          </a:p>
          <a:p>
            <a:pPr marL="609600" indent="-609600">
              <a:buFontTx/>
              <a:buAutoNum type="arabicPeriod"/>
            </a:pPr>
            <a:r>
              <a:rPr lang="en-US" altLang="en-US"/>
              <a:t>Bares confederates from participating**</a:t>
            </a:r>
          </a:p>
          <a:p>
            <a:pPr marL="609600" indent="-609600">
              <a:buFontTx/>
              <a:buAutoNum type="arabicPeriod"/>
            </a:pPr>
            <a:r>
              <a:rPr lang="en-US" altLang="en-US"/>
              <a:t>Requires states to guarantee equal rights</a:t>
            </a:r>
          </a:p>
          <a:p>
            <a:pPr marL="609600" indent="-609600">
              <a:buFontTx/>
              <a:buAutoNum type="arabicPeriod"/>
            </a:pPr>
            <a:r>
              <a:rPr lang="en-US" altLang="en-US"/>
              <a:t>Required ratification of the 14</a:t>
            </a:r>
            <a:r>
              <a:rPr lang="en-US" altLang="en-US" baseline="30000"/>
              <a:t>th</a:t>
            </a:r>
            <a:r>
              <a:rPr lang="en-US" altLang="en-US"/>
              <a:t> Amendment</a:t>
            </a:r>
          </a:p>
        </p:txBody>
      </p:sp>
    </p:spTree>
    <p:extLst>
      <p:ext uri="{BB962C8B-B14F-4D97-AF65-F5344CB8AC3E}">
        <p14:creationId xmlns:p14="http://schemas.microsoft.com/office/powerpoint/2010/main" val="12558277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73" y="304800"/>
            <a:ext cx="9099827" cy="6278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23326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Reconstruction Act of 1867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Causes a great clash between Congress and the President</a:t>
            </a:r>
          </a:p>
          <a:p>
            <a:r>
              <a:rPr lang="en-US" altLang="en-US"/>
              <a:t>Who had the power to carryout reconstruction?</a:t>
            </a:r>
          </a:p>
          <a:p>
            <a:r>
              <a:rPr lang="en-US" altLang="en-US"/>
              <a:t>Johnson gets impeached </a:t>
            </a:r>
          </a:p>
          <a:p>
            <a:r>
              <a:rPr lang="en-US" altLang="en-US"/>
              <a:t>1 vote shy in the Senate for removal</a:t>
            </a:r>
          </a:p>
        </p:txBody>
      </p:sp>
    </p:spTree>
    <p:extLst>
      <p:ext uri="{BB962C8B-B14F-4D97-AF65-F5344CB8AC3E}">
        <p14:creationId xmlns:p14="http://schemas.microsoft.com/office/powerpoint/2010/main" val="8137215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Texas v. White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Court upheld Congress’s right to restructure southern governments.</a:t>
            </a:r>
          </a:p>
          <a:p>
            <a:r>
              <a:rPr lang="en-US" altLang="en-US"/>
              <a:t>The ruling strengthened the position of the National Government and Congress in particular.</a:t>
            </a:r>
          </a:p>
        </p:txBody>
      </p:sp>
    </p:spTree>
    <p:extLst>
      <p:ext uri="{BB962C8B-B14F-4D97-AF65-F5344CB8AC3E}">
        <p14:creationId xmlns:p14="http://schemas.microsoft.com/office/powerpoint/2010/main" val="25645679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Causes of Southern Contempt	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Carpetbaggers- Northerners who move into the south to take advantage of opportunity (cheap land, factory production etc.)</a:t>
            </a:r>
          </a:p>
          <a:p>
            <a:r>
              <a:rPr lang="en-US" altLang="en-US"/>
              <a:t>Scalawags- southerners who voted republican and/or sided with the north on reconstruction issues.</a:t>
            </a:r>
          </a:p>
          <a:p>
            <a:r>
              <a:rPr lang="en-US" altLang="en-US"/>
              <a:t>Freedmen- Former owners resent their freedom and poor whites resent competition</a:t>
            </a:r>
          </a:p>
        </p:txBody>
      </p:sp>
    </p:spTree>
    <p:extLst>
      <p:ext uri="{BB962C8B-B14F-4D97-AF65-F5344CB8AC3E}">
        <p14:creationId xmlns:p14="http://schemas.microsoft.com/office/powerpoint/2010/main" val="30419854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War’s Aftermath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2362200"/>
            <a:ext cx="3922713" cy="3733800"/>
          </a:xfrm>
        </p:spPr>
        <p:txBody>
          <a:bodyPr/>
          <a:lstStyle/>
          <a:p>
            <a:r>
              <a:rPr lang="en-US" altLang="en-US" sz="2400" dirty="0"/>
              <a:t>Southern Shipping and railroads severely damaged</a:t>
            </a:r>
          </a:p>
          <a:p>
            <a:r>
              <a:rPr lang="en-US" altLang="en-US" sz="2400" dirty="0"/>
              <a:t>1in 3 southern men killed or wounded</a:t>
            </a:r>
          </a:p>
          <a:p>
            <a:pPr>
              <a:buFont typeface="Wingdings" pitchFamily="2" charset="2"/>
              <a:buNone/>
            </a:pPr>
            <a:endParaRPr lang="en-US" altLang="en-US" sz="2400" dirty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992688" y="2362200"/>
            <a:ext cx="3922712" cy="3733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/>
              <a:t>Plantation owners- lost slaves &amp; land couldn’t afford more workers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Poor whites- can’t find work because of new competition from free blacks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Free blacks- starting with nothing in a broke economy</a:t>
            </a:r>
          </a:p>
        </p:txBody>
      </p:sp>
    </p:spTree>
    <p:extLst>
      <p:ext uri="{BB962C8B-B14F-4D97-AF65-F5344CB8AC3E}">
        <p14:creationId xmlns:p14="http://schemas.microsoft.com/office/powerpoint/2010/main" val="31455567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End of Reconstruction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>
              <a:buFont typeface="Wingdings" pitchFamily="2" charset="2"/>
              <a:buNone/>
            </a:pPr>
            <a:r>
              <a:rPr lang="en-US" altLang="en-US" sz="2400"/>
              <a:t>By 1870 reconstruction is a dead issue to many voters </a:t>
            </a:r>
          </a:p>
          <a:p>
            <a:pPr marL="533400" indent="-533400">
              <a:buFontTx/>
              <a:buAutoNum type="arabicPeriod"/>
            </a:pPr>
            <a:r>
              <a:rPr lang="en-US" altLang="en-US" sz="2400" i="1"/>
              <a:t>Debt</a:t>
            </a:r>
          </a:p>
          <a:p>
            <a:pPr marL="533400" indent="-533400">
              <a:buFontTx/>
              <a:buAutoNum type="arabicPeriod"/>
            </a:pPr>
            <a:r>
              <a:rPr lang="en-US" altLang="en-US" sz="2400" i="1"/>
              <a:t>Corruption</a:t>
            </a:r>
          </a:p>
          <a:p>
            <a:pPr marL="533400" indent="-533400">
              <a:buFontTx/>
              <a:buAutoNum type="arabicPeriod"/>
            </a:pPr>
            <a:r>
              <a:rPr lang="en-US" altLang="en-US" sz="2400" i="1"/>
              <a:t>Federal troops withdraw</a:t>
            </a:r>
          </a:p>
          <a:p>
            <a:pPr marL="533400" indent="-533400">
              <a:buFontTx/>
              <a:buAutoNum type="arabicPeriod"/>
            </a:pPr>
            <a:r>
              <a:rPr lang="en-US" altLang="en-US" sz="2400" i="1"/>
              <a:t>Lack of northern support</a:t>
            </a:r>
          </a:p>
          <a:p>
            <a:pPr marL="533400" indent="-533400">
              <a:buFontTx/>
              <a:buAutoNum type="arabicPeriod"/>
            </a:pPr>
            <a:r>
              <a:rPr lang="en-US" altLang="en-US" sz="2400" i="1"/>
              <a:t>National economy enters recession in 1873</a:t>
            </a:r>
          </a:p>
          <a:p>
            <a:pPr marL="533400" indent="-533400">
              <a:buFont typeface="Wingdings" pitchFamily="2" charset="2"/>
              <a:buNone/>
            </a:pPr>
            <a:r>
              <a:rPr lang="en-US" altLang="en-US" sz="2400"/>
              <a:t>Republican control of the south was also coming to an end</a:t>
            </a:r>
          </a:p>
        </p:txBody>
      </p:sp>
    </p:spTree>
    <p:extLst>
      <p:ext uri="{BB962C8B-B14F-4D97-AF65-F5344CB8AC3E}">
        <p14:creationId xmlns:p14="http://schemas.microsoft.com/office/powerpoint/2010/main" val="9669226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Effects of Reconstruction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2362200"/>
            <a:ext cx="3922713" cy="3733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en-US" sz="2400"/>
              <a:t>Successes</a:t>
            </a:r>
          </a:p>
          <a:p>
            <a:r>
              <a:rPr lang="en-US" altLang="en-US" sz="2400"/>
              <a:t>Union reunited and South repaired*</a:t>
            </a:r>
          </a:p>
          <a:p>
            <a:r>
              <a:rPr lang="en-US" altLang="en-US" sz="2400"/>
              <a:t>Southern Economy stimulated</a:t>
            </a:r>
          </a:p>
          <a:p>
            <a:r>
              <a:rPr lang="en-US" altLang="en-US" sz="2400"/>
              <a:t>14</a:t>
            </a:r>
            <a:r>
              <a:rPr lang="en-US" altLang="en-US" sz="2400" baseline="30000"/>
              <a:t>th</a:t>
            </a:r>
            <a:r>
              <a:rPr lang="en-US" altLang="en-US" sz="2400"/>
              <a:t> and 15</a:t>
            </a:r>
            <a:r>
              <a:rPr lang="en-US" altLang="en-US" sz="2400" baseline="30000"/>
              <a:t>th</a:t>
            </a:r>
            <a:r>
              <a:rPr lang="en-US" altLang="en-US" sz="2400"/>
              <a:t> amendments</a:t>
            </a:r>
          </a:p>
          <a:p>
            <a:r>
              <a:rPr lang="en-US" altLang="en-US" sz="2400"/>
              <a:t>Southerners adopt public education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992688" y="2362200"/>
            <a:ext cx="3922712" cy="37338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000" b="1"/>
              <a:t>Failures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Blacks in cycle of poverty and lack freedom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KKK/Racism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Bitterness towards national gov. and republicans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Southern economy still mostly agrarian</a:t>
            </a:r>
          </a:p>
        </p:txBody>
      </p:sp>
    </p:spTree>
    <p:extLst>
      <p:ext uri="{BB962C8B-B14F-4D97-AF65-F5344CB8AC3E}">
        <p14:creationId xmlns:p14="http://schemas.microsoft.com/office/powerpoint/2010/main" val="30651375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Paying for Reconstruction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 smtClean="0"/>
              <a:t>Spending </a:t>
            </a:r>
            <a:r>
              <a:rPr lang="en-US" altLang="en-US" dirty="0"/>
              <a:t>on reconstruction added $130 million to the southern debt</a:t>
            </a:r>
          </a:p>
          <a:p>
            <a:pPr>
              <a:lnSpc>
                <a:spcPct val="90000"/>
              </a:lnSpc>
            </a:pPr>
            <a:endParaRPr lang="en-US" altLang="en-US" dirty="0" smtClean="0"/>
          </a:p>
          <a:p>
            <a:pPr>
              <a:lnSpc>
                <a:spcPct val="90000"/>
              </a:lnSpc>
            </a:pPr>
            <a:r>
              <a:rPr lang="en-US" altLang="en-US" dirty="0" smtClean="0"/>
              <a:t>This </a:t>
            </a:r>
            <a:r>
              <a:rPr lang="en-US" altLang="en-US" dirty="0"/>
              <a:t>was resented by both poor and wealthy southerners</a:t>
            </a:r>
          </a:p>
          <a:p>
            <a:pPr>
              <a:lnSpc>
                <a:spcPct val="90000"/>
              </a:lnSpc>
            </a:pPr>
            <a:endParaRPr lang="en-US" altLang="en-US" b="1" dirty="0" smtClean="0"/>
          </a:p>
          <a:p>
            <a:pPr>
              <a:lnSpc>
                <a:spcPct val="90000"/>
              </a:lnSpc>
            </a:pPr>
            <a:r>
              <a:rPr lang="en-US" altLang="en-US" b="1" dirty="0" smtClean="0"/>
              <a:t>Corruption</a:t>
            </a:r>
            <a:r>
              <a:rPr lang="en-US" altLang="en-US" dirty="0" smtClean="0"/>
              <a:t> </a:t>
            </a:r>
            <a:r>
              <a:rPr lang="en-US" altLang="en-US" dirty="0"/>
              <a:t>adds to the expense and anger</a:t>
            </a:r>
          </a:p>
        </p:txBody>
      </p:sp>
    </p:spTree>
    <p:extLst>
      <p:ext uri="{BB962C8B-B14F-4D97-AF65-F5344CB8AC3E}">
        <p14:creationId xmlns:p14="http://schemas.microsoft.com/office/powerpoint/2010/main" val="17040762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http://www.cwbr.com/civilwarbookreview/images/jackets/TheScalawag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3130" y="3691085"/>
            <a:ext cx="2109984" cy="3171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Reconstruction Villains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Carpet </a:t>
            </a:r>
            <a:r>
              <a:rPr lang="en-US" dirty="0" smtClean="0"/>
              <a:t>bagger-a Northerner who </a:t>
            </a:r>
            <a:r>
              <a:rPr lang="en-US" dirty="0"/>
              <a:t>moved to the South after the U.S. Civil War, </a:t>
            </a:r>
            <a:r>
              <a:rPr lang="en-US" dirty="0" smtClean="0"/>
              <a:t>in to </a:t>
            </a:r>
            <a:r>
              <a:rPr lang="en-US" dirty="0"/>
              <a:t>profit from </a:t>
            </a:r>
            <a:r>
              <a:rPr lang="en-US" dirty="0" smtClean="0"/>
              <a:t>the instability</a:t>
            </a:r>
          </a:p>
          <a:p>
            <a:r>
              <a:rPr lang="en-US" dirty="0"/>
              <a:t>Scalawags- southern whites who supported Reconstruction and the Republican Party</a:t>
            </a:r>
          </a:p>
        </p:txBody>
      </p:sp>
      <p:sp>
        <p:nvSpPr>
          <p:cNvPr id="4" name="AutoShape 2" descr="data:image/jpeg;base64,/9j/4AAQSkZJRgABAQAAAQABAAD/2wCEAAkGBxQSEhQUExQVFhUXGBgZGBUYGBgaGBccHRUYFxcYHRsaHSggGBwlHB0YITEhJSkrLi4uGB8zODMsNygtLisBCgoKDg0OGhAQGiwcHCQsLCwsLCwsLCwsLCwsLCwsLCwsLCwsLCwsLCwsNyssLCwsNywsNyw3NyssLCssKysrK//AABEIAMIBBAMBIgACEQEDEQH/xAAcAAABBQEBAQAAAAAAAAAAAAAEAAIDBQYBBwj/xABCEAABAgQEAwYEBQMCBQMFAAABAhEAAyExBBJBUQVhcQYTIjKBkUKhsfAHUmLB0RQjcuHxJDOCorJDktIVNHODs//EABkBAAMBAQEAAAAAAAAAAAAAAAECAwAEBf/EACIRAAICAwEAAgMBAQAAAAAAAAABAhEDITESE0EEIlFhMv/aAAwDAQACEQMRAD8A9ah4hkOhTHYUchRjHY48KFAMJ4ckwyIZmLQLqEZtINBJVDTFavi6fgCl9BHE46YR/wAojk4hfkiHwyzjhrFWrGzPy/Qw+TiFnlX8ioHyxD4ZYAR1oDE5T3SRsxB+cSf1f6T1FfleMskWbwwmFEUvEpVZQJ2sfY1iWGtC1QnhPHSIqu0PHJeCkqmzbDyp1UdBBbMixnTwkOpQSBqTGZ4r+IGDkkjMVqH5W+sZHDGdxVRVMmqSGJRLRQAD92jHdouDmQsgClnd36kxNtsakemp/FTCFnTMHo8aLg3arDYlghRCi2VKgQT03j56kyyFUD+8bbh+L7lOGmksJa2LXAJg8Bo9qzQs8Ryl5kgixq8OiiFJRNhd7ERjkZmJhMhZ4haOxjEilRwrhkcMAxJmhZojhAxjEwMdiMGFBMMaOxyOvGowoUKK/ivFpeHTmWa6JFzGejVYcpTVegiixnahD5JCTOVrl8o9deopzjMYzGTccXUpSJGiACkKrQklsz7Vi34ahKQyAEh7gF1aO5qr6UjnnmrhaOP+hYkYmfWYsSkflFT66D5wfg8AhA8KSr9SjT6fQRNg5NLk7ff8QZ3W8RtsZuiFCPsCHAcvf+BEisQhJylQBpTrQQR3YhlARyBO6Gw9ohnzFAkJSGSHKlEpBfQEA21fcQ/HTkg5XIoSSMpo1XewjnC8KlKQpJWAQ4SqnyakCvo1iw5zpCsrPoereo5w+ZJpb72ghUxIdyzBy+nMwzJnSDmcVIKSzjSr1jUb0CTMMFeZPuK+8DzFKllklQ+Y9lfsYscJLUAQouxoSzkc2pEWOkAjanT7EbaQdNgsnipDJWxPKhHVJ/mKnt9gxicBNKfFkBUPQVir42JrplSlFOa6gGAFqaV5bQ2VmwiwnNMnJUkiZLdvCU3QFetBvDxyv7GeP7RmfwunZZiS9MwT6Gn7xa/iBg0pUt6UBFvk94z3ZCR3GInyyyVS1ZW2yqvvFx274qMSZaJLzSUnMlCSogjSmtIqSqjAT1k1c+5/2i8wcwTZC0ZvFloOYgI9mMURmMkoTd1sn/yjsvhE6SQXlqYuwmS/WjvB0Cmex/h7xHvsFLcupHgV6W+TRpo8s/C7iiJCpktSsqZla0CVA0G1Qbx6iCDYvDpgaOtHGjrx1oIDkdhNCgmOPChRwiAYRhPDWjogGHpMKEBCg0YZHXjhiGfPEtJWoslIJJ5RrMAdo+PIwiHLFaqIRudzsI8/HeYhefEAkZvK5S/VvEUj061gPGz5mLxJnZk5SpkZiQlIFKFm5sNjGlwGB7wsoFdKlXgSampuTWv+wjly5GdEI0Lh+FKz4iWSTRDB33ap/wDdQRq8LhUpDBLD/SoELBYTKkJoB+kMOY3rBpFK0A+XIRCrGciSQiGYucQKDxGifL9CREmGmBSQRY2cERXSkibNJbwpoTm2JahD32pSLVSSRFf1llhJasoK6noKe33SIsfPGVSUzAlQ0dJP+LKcB+kE4qelCSVKCRudHoIpkow8zwo8RCVFUwAFnIcq/Ua/OKS1oy27JOG4QqLrSnKwy+BIL6nw6bPEmJ4mnR8poZiWOUvUEDxJLVdor8dxGUtkWl0ykKaWsUA8SKyyDQBQiw4fwwg5lFR1SFNnToxUk+NPV4mkMyEYMGs0iZLSCpMxYSVJruKLDPVo7guMSE+EKIBNFLBSFE7Fmhdq5Szhld2l8qkKKBTMhKwVJG9NNYAncRkrRmJBlEZVSVAFv8QNdIEv1DFejTtEU+WCK6a6j9ozPCOOLUnupMtS1JJCSs5UhILAKUalhsCeWsd4vxWThU5sdPCl3ElDtyZN1dVRrsVxoh45hySFJU5SXzBLg7glIAFP9xGV7VzJsppi1JKSCHQcqw2gJejs+7RFxb8UioZJEnIkuMy6kegLfWMrP4rMnnNMUVioFCyXL5QNBA8NbLRleiGZxfvMQuaJKpqltqQFEJSCSAHW7W5wbgMZxCasS5LSsxAyykhPO9SPU6QuESkmdLC1ZUuUqY+RxQ9Hasb7gONkYd0ZklQJ8QJIJN2PRo08tDxwqilmdiJAlleJnzFTGcpUo0O51Iig4ZwOQiaE4hwhdEzQCBR7gjpUDSPUeMrRMTKUFICgoKTmyh2dxUu3SKni8pGJ8E0yUZlBZSmYpZUQGASpssuFjJvrNX+GV45wHByEEycQ834EpNzTal/rBXY3FTjMEtU9SSXAJqH2pr1pBOE4NIGKny5qUhIKe6Wt2AoVinxNZ4u+Bdl0f1EyZKzd1mdCiLullFJNbvFoWJJRS2bWRLISAS5YOdzqYnQiGiJE9Y6UchwpEIp5Q6OwQDAOUdblHY7GMRlEJUuJIRTGMRtCiTLCjGBTGN/EniZlykSkljMPiYOcutI2Lx5p2tnd9jQghwjxKFwwFAW3LRObpFIK2M4RJ8vhAzMn8ykoDEgNRGYkD3jV8PkBSgGfUk8/KOlHbYCKjhJzlkhgCEtRnrmtS5Vd6CNZgpR9w5PNX8COLrLydFhLlgB4GxhcZSlRehYC3N7QfMNIrDlVOAzK8NcosCmtTzf5RaaSdEYhiFv4QCABc29DrCweBQgkpSxLOqpJa1TAU6XMSAErJJUSVEppSgY6PtFpLTlSAbtU/Zhob6B6AcXxMJmGXlWS1wl0g3CSd2BMMxeDMxOeWpSVFlp0BUB4cw2ajc4hCkTJrGXmZVVIUSkFilyzB2DG9GEXAIFCw0HtSN17C9cK7DYQLImTZaUqAokF21q1FF30iyCnhg1f0jFdt+KYrDkqCkokDKEhLBaydDV2vZqQbSRq9M1eOnTGaUgE/mUpkj2qf9Iz3EuFyZCTOxGICFKdylKUpUTolGp53pGH4b2qnSgpcla1KYuJqjMSzgBgTQjr7xV8Rxk2cTMmFS1/mUbPWgHlpoIm5J9KRg0WfEe3Hcpy4VATTL3qmzEaHLYHmaxjxgJ2IUpaytRdys5jWuvtBsuWkKCDcAlT7vbzCCkYgBVywD5qEabIP1isI0iGSbboqsRwrICTcbkV3oTSjwNg8V/TTHYqlK5abj71i54ziHAajEVGbm9zrXSKGal6E0+g6t9tDNWqNCTi7L9Se5mJnSzmD94nUFNCpJ9Hp1i37XYbu5yZktIEuakLlNRNQCoBrMYz/ZDF5gcMssXeWdlaj1jY4NCJ+DxGGnzEy5kgiZJUogBO6a/CSDT9Uc6XYs9H3pTQ3C8QKZaVlImKNAlbKtsNKxCvtDRgEylJcAhLAP5gWcNS0Z3B8YXLABCSDvVi9W6jQ3pGq4FjJE55c2VKLl8zMflUC3ziLj5K+r+ii4lxxU9blKQSE5stXKfDTYH9o9j4HNCsPJIPwJ+keQ9pOziZalKlksCKO7A2/wAg+saX8OuOkFOGWoFNQgkMdwnnHTinFM5ssW0ekJiQRFDJ08JDksI6bRxVfAgKhZ4qpfFkH35fzB8qaFBwQYCnF/YXCS+ifNDs8QAx14YUnCoWeIHhqlRrNQVnjkVs3EAFnSOphQvoPklmqypJ2BPyjyjDTM6p8xZopR9gQkcmffaPQe2s3Jg5pdqAe5jzjgqiJa3GoFKOGArzdT6abxHM9FcRsuz2FqkCyAXNS6iAlqtuq0a6RL+v+kUPAcGMqVupLEFhQKdLkEah1fKNIkMIniX2zZGJcV+DC8y3KWegBD+rDbdzB64A4erzeApS9HLvethDTWxI8Oz/ABTQP7bAhnqrcizCLCepgWqwP0pAPDl55ii6SBsk3NqkDSLMCHgrQJOip4dLmOhRzgEHOlWUB9GSLF3PSDMVgkzCgqBJQvOmpHiAID73MFARBPW38b9OcZxpBuyHE40JFHPT7+UeT9teM97MS3ld2cMofAoPUFioVaNd2n4qEglwaMW0UXSk8iKn0jCY0ZlPQB1A+jBR5VJMcznbLxhSK3DhnDMGq+vMmO8UxmSVYBSqNqKWs3+8OXMqcx08Jalw5FK9YoMXPM2YqwCbbZjfpDwjbFnLyi5waQlRZvIKlmfUknnyMQJsBlplZ35M9Evv7RHgsSVTJgF7htax2aAnNbwk0oedf/cfaOk5H0rJs4Fwdtz6/vEMouSPtzCxBTnVs7izV0+sRTJgzvy+cMGyQy1BQWihT4hvRj6Rs8blxeGE9ABWEssbsf2MY6SMyqFgK/SkWnZ/iKsNNr/ylmtXAJo/QmIZoWvS6jq/GyU/D4wSbNXMULKJAsGJ5Nqf4iy4Tgpk8qEgEqDZkuHHOpqNIh7TYIyVvLohRC0KGhGkaDATP6hKcXhAqXiZIHfoD+LTvU7gkHMmM16jaHjKUJuLIJXB8YslJlTSaAu7cxGg7M9ksUmelcxORAIJfK93jX9kO1CcYhlMmakeJOhH5hy+kA9pO30nDqMuUkz5jDyEZQdHI5wY449BPNLjNDjseEKSj41lkj9zyirwaO9UubiFAhLhKASEpCTU8yTHnK+Jzps4T5hdaVBWUWAFWA2rGy7XcTyOADknIEwK0Zq/OBltLQmCpOjsjiUifNXLEkIUkEoW9yLN6w7hvHSQP7akgUUq7HUlzQW94xGAwy1qdAetCKqNKUEbLhnCJ0wJQpagi6gUkPqRe70iKTvR1TUUum2QXDw4JiNCcoAFhQegaHPHaefQ6B8VOypKqsBs8TvA2PT4SGvSyj9IWbpDRPMccmZOmKXnubA25XhRHiQlKinMk5aE2hRwe2NUTYfibN/4VKH860jrWM9wLAkgJ/W4ItRSiTT/AAEH9vpyl4iTKYZUqQrnd1fICFwSQRlU9Ak/POo2/wAhXnFfyJ7KYlo1vCpbJuSCQWJFKRZ54rcBMp7H3oIPRdo2KWhJrY9RgeYTkLsCaeM0NWqekFCBsZLmKYIIA1NCXfmC1NYLYqJeGScqfh5ZQwbSDDEaVACI1T6ka7HXnF1JJCu2x8xbfvuIrOJ4oBLgj1s5oOhciCZkw1v+4/mMtx/FpKVBnbxTGFWoNaD80cuXK3pFccCg41iCoqCswapIIBceEjV/ExtFFi1OcmqVM9S7Ch2v9YucapQdVQdXyAZkH+4d6iotaKPFTHynZ3U5UojzEVoKMIEI2VlKii7QTciWF1GgAAIajtoGgSVLASGGleZ1MSz8R3qyo20H5UguB7vXnBktBCHIGZ6l7BqmtA1PEfQax1xVI5Zu2VWGI7x3+H6HnBGKmVcGw9ikv9CY5LSBOSf8rdOb6v1ggyi4ptcmtcpt1EURJvZU4jRRqLEvzHP7eIpAclQ39h/pBmMQUgpOoI5fp6+sQYeaMvXTm1owES4RbLJrs/tv1iRS2QZZLhVSfcj/ALmgcTspG4atN4LlylKBCUFSiD5RV7glqkCAxldk+Fnibh+4XVSSDLUdC3lPpDOzfGpmCn97KAKmZSSaGpcH70iuwKTLmssMSdevM0MWvEpaWzpSamqvylqpIFwb+kTSUXX9OmVzj6+0Hz+Jy58xawnuVTKshRdJ1L7HaIcVOcrC0JzUtbSoHO9IH4V2ZxGIIKVSmoXdT01ah+UXXGeAzZUsFSQSNQSCG5G4hNReh1F5I01so5WLUCDtvrys/KNxwTGJxkmTJU6jImgpJcZ5SvMl6VDMR0jJdnOzGIxa1CWwQk1UssEv0qekeo8A7CJk5TMnLWRVglKEvruT6mLUnw543F7NLIwSEDwJAHINBCUwjlQKlgNTA54lKBIzikNcUNthITHcsVyuOSw9bano7wHN7RJfKBqN61sPTWJvLBGUWGcX4sjDpzKNdBv8ownEuPT8QTl8KdtOWlYP41xErC0qClagOQxB5O5/iBMBggAEkORcOW5+sceTN6euBUXZUozSwAoOpXiJd79E8o5FhjsEQqiSql6bmloUTsfwi57Tyv8Aiwf0qej2Q8RYOd4UpSMwZhsTlSeZt9DB/bCSXJBYmWpibWIjL8NxDLSM7Cxe0tWYoL+iadYt+RHYcb0bbBY10AgUJlpHIEAl+heLiTNB92PKMhwaZd2FJamNHSkB1DnSL/DYtwCBehfbQHZTRBScRpRLp4YZlHFRsLxXFdEizlw/wpej9f3ji8d4cwIDEMACyq5fs6RX5CfgOM2xBBSfrygbFTWBupvKRdzYXgHGYx1jK6ctSbgrI8A9nPrFTxHiSj5AcyWcijlTsa2IAPuIDk2PGBYY3GkhSAQTvYgMVE/JQ6xmsdNdKSUuaFSSSHeySWvlq36IdxDFghKiHSAlnAcpT4ki9Xq8VWJnMVWST4mAd1GoF7AP84CWx+DMcAg5SATLYUrmKSHLmpJBHVozvaSepCe7T8Rv+YO1NtR/0xazZiUJzUAAGzlnazPeMnNmGYt6mgA3YWH19468cTmySCeG8PKrhhYnVRBBIAsQ29BcwZxOgTlDJ2/M3xWqP1Gm0TYclgBV6AaFrDmBtYc4D4mk1JrmLFWytMuq1DlQPFqIWCylDvUuKlydL7/PnWCp5c6tbWmlKcwYp5kzKxFL06M/XWsSYfHA1oedvukGgMNmKpW7UO167mKYApJZIbbb3i5n4sEMCz3Y35XgAMCAC40Tp7PBo1nOH4YzFFSkKUKBgQPYvXdo9a7LcZwWFleALMwAAoEslQGz6vWseYHiJoCRlSKBiUtuA9P9BEs5lAEhLUbwivOp6QrQ6m0aHtKZWKngS8PMlTMpVl/tnvE3KgEmh11PKJez/YnFLZbCWl3AmhyQ7gFIqabteOfh5hEqmzZhoJchZNEsCXGnIx6fJxaVNlV5bh+Qv96xz5Z+Tqwr0rMJxDs+gkKTipRmJDCUkBANTS7i/wAoz/aFSpS0gypiVMQSqYZiVuzEE2obNG64vMMxBMwYaaHbMhQKk7ODGMxyzNUZASVICkkEu8veug+URhJtnRWkyLgycTIUZkrEyEEu6O8uOYZotsP24xaCc8wLAuEgEUGhiHB9nFqfIKmzBwQ+uxg1HYiaKkvoSnaxcGpp9Ip7GcIJbNXhuKKnS5cwkZFJBIcXLXLwFOLW1YPSlL+aukA9n+IKw6k4XEjKUhkLB8KhtUUUA8XsxLpcEV5/ptEcltkXHyBiQC/jGtwNgN7FjFdi5AdwoUNNqHf1i/QCAWVofi0rS9RA5PiIIu21auHpy9YmK0U83DFwHBoSACdqt4ekEAeNiDUUdN2SkG8HzpYI8gJNk5H2BJ8Nmq3KOpw6AakAWFAKdSQfTlAo1FBM4glCiCF8iE0IYMR4S/WFA/FJSEqSCR5RVkVqRqt4UagG47YSz3C1JAJANDX06R5/w+YlQfKyAoGruHU7K3Scxryj1fEywsKSqygQehEeb47gJwk5iVFJzMb0IYECymcuml6R2ZtiYmSYRJSCFAkBJSoJIdLKOTu3fMzj31izmY8ioUPEEKUv4FhqBbeRbhnH8RVJm92AWZlBqkBSj4c6CbEUdJbeJULT4yASEqZZysSVF0pUh2LKFG3jmqyxeYXjGYjMCla0k5SS4SnlY0c01eGT52ZlpNiciQ5SaeMkGoBS5/6ecUxxCCGIIJGfKCHlAFlywlRGUu9A/m5RJisVkAABdnLpfKlNRVNCShvntA8hRPMXMTRKsxbw0oVAhT0/T6Uitl41QBOZVahVR4SSrMxHxKoIDxWMWRZgAyRkWHykKSksbqRfkICnLDKynceUgF6pAc0A0h1EDkSzeIqLhTpINqaF0AACgABFNoDXPKuQD+Iu5qXuWHtAa5hclqkbXu/QXHvAvEJhbzVLME6OQMtotGCRNuyTiuKBQEDW+jchEfDpSchWTR2I6aE3NTYXILwHKSlSqlRAYACjtfoC94U7DzEeOWpwCS2gOpSDcDVUdUVRySdui/kkMXdiC6Xykjdav/TRyFTAWLWCCAxcZSpmpoEj4E/pHiVrFXJ42oUWnXS77l6E8zbSJF8RQxy0PzfZG3NRrtBBVAOMCSS4r+WjggAFwAwcWSNoDVJKXykNtrv6RKpJIAsHt1+/WHpl0+nSMYEQJhsn1EW2D7P4yajOmTMUmrKCaHQDnBPZPhisXipcnKQm6jyFz96tH0Hh8OmWhCEJZKQEgBqAUjNspGK+z56l9mMcC4kKNLUH7w/E8AxyUFS8OsJGoLt7G0fQUwPcNVvmIhmrygqowSddh0ibbH8o8a7IcTEmROlywV4icUS0pY2d1XpekbnhfZvGIKVlUpKhqSpV7hhQekUn4d4MHELmrAJdQTyJUSpXK7Rs5UyYpE1BVM70qWNWSnvGQQWp4WtsYhKpPZ07xqkB47srMxH/ADpktntLRl61vBGB7MS5eUZ2ABDBvE+5U5Jhk3CYhZUWV4kpSqrfDMlqIrSuVVquIJw/ClpXJmBLnKrvEkihIS2V6M4Pu8HzQvp/0scPKkSkkpygJZzms/rSJv6uX+ZPlKr/AAgso+kCK4b4ZyRlHeKCk0t4U39Q/rEB4M+UlYBGYUDjKoutJepca9IYn37BOP4PD4qWUrUXYKC0pU6a0NKu4+UUeAxkzCK/p8UoKD+CcxAV4XCVVDLZqGNOjgxo81RahozpZsp9z7xHxThEpSFqnOsZPEGuEggEDQ2ryhGrWx0/9HEuoEVCqOPc/FtHEhzYPmAD215nnFH2X4kvMrDTFEqAKpalK8ybZT4ScybUoWo8X5EyjINGrmFbingv/MQlCgvTIkSi5c+GoNdG0YfzDZiTnQqmrGjimoyCJQlb+S3MObfpiMy10dNXOnU3KQ3WFpmtGdx4TmGZbEOGzH86uUKLSZgCanOL0BP5jsIULsbRrpsQYiQmakpWApJ0P1GxgiZEanGntHe+nMjF8Z7KzEuvDlMwMypE2yh/luNDzjOKxGjLlLS/9qaFJKS4UCJmta1BEesO/WIsRgpc4FK0hQNwag+8L8d8GU2unnUjFLzDOhK/7mckhJzkpGYPmYpALiBcRICW8KQQSam/iJGuxYDWL3ifYABWaRiJsn2U3J/M17vAQ7E4ogE40FNS6ZSXNGNdTE3jH9oqZ2KShKmUHcAVD0cfmLkgtFDjMU72SNB73NgRG7kfhxKvMnTVPXMkpSOliRFlI/DvAJLmWtZ/WtR+QYGKRhQHI8owC5kxQTKSqYs/lBPPS17xY9qezc7C4dE2aUpWtTCWCTo5rvW0ez4HhkmSMsuWiWP0hvv1gHth2fGNw/dOErScyFaOxFeRBiiQjZ4TISGASKFmFyRsd9KCD5bkM7knQP5aMn8xf/pEDYzh83CzFInoUlizGx6N5k8hfWC0T0KCqkUF9eRbT9CWG8Usg00V3EJQJA2OnvU/Gp67CAloCVFvrvb7FIuSlKnejhnNzyppyFOsAYqUS4OzHqN9iR67AQwLGGXTV9Sxb294iUwG+pb75fOGT8QEp3ptTf8A1b3Md4bKCySsEJG1SS370HKAMtnsX4TcCMrD/wBQoeOd8kCg9zWN6uUT9mMZ+FvFEzMIlDgLlEgjYEkp+rRtknesZDyB15h8II69OUDYlAKCGooEM/I2eLLNEcxIvY7/AO8K0GMtnmXYecypiQbK62V849JakeT8MV3WNnITX+4oX/Mol/25PHq2GLoFrDpavpEYLp2fk/TGS8QhRIStJIuAoEj0EQJ4nKKsoXViRQscvmylmU3KMyVTsIqkyXOkoUB3agEzpYJYBJ+K8STpShlQEnPJxIVLDeaXMLqrsAov0jNkFA0KeJIUhC0OoLBKGuW0rrf2gCXxx0TV90oJlOFVS4IbMCBqAXgXheGmS3klJ8E4qlKbw92S99KEhoOk4JScRPo8mchJNRRYdCqc05faFbGUUgqXxAGcZTfAJiVPRQJY05U94h7RTsshRYGwI3cwDw/hKpZw6iUhUrOhTfGg0S/6vL7GJe0i0qlsTarblqWtGvQYw/ZGJn4rulJmIIT3RSx1CXtyHOxcR6VN4khKEqUogEpAcGpVYCkeS8RSClYoSXaz16U1JjTKnAy5SyCyZJVmOUjMKB9S2W/6oVulorminRspPE5a3ZQpqbc2OsRYriqUMGJdtNPzDeMph8a80SzMSc0tRGZKQXKQAzN7NB8/GGXkCylyoJS5pUJzOQdwTEvkn9EvCT2XsnHBQ8iqFtOu+xEKKWRi0BUwTJzK7xVmawZuTU9IUNczeUaqeecDqD0Y+0Ez4GYbHrFpL9iMeCCV6Uh6c+oAPVwYZLmJdqg8/wCYlQGvaHSRmziFuagpI0Nf9xDf6VnVLat03Sr+PSFNJZj6KAs+sRyZihRVFBgSHZ7g1gSSBsmlShpTcR3umo9Pv2iOTiiVMpNviqK8wbQLNxGYvdLOGZ2a/wDpcwOBrYd3g3hv9Wl2rt/tv6QCpYKeRbLSqjoAPvW0dShnVMali9EbNsdOcG2GkE4vBycQjLMQhadiHb+DGR4z+GUmYSqRMMo7EZh7jxM3WNSVhRoDXWjZdybROFZaVatT8+og2Bo8L7TcBxOCUBMtpMTVJBf4mBB67xlji5psQ33849+7fYhKcBiAsJVmQyEn4lKUEpKTuCbR8+4pJQos7Ox67P8AvFIsnKKCcFgCpX9x2DeEGpHKjA7PSkaNPCykEAUKQQaamnisEm2rHS0UOAxlU9XpSxdn0/YxuuF4tMxBr4Rd9HuW/IbKHwkPGbFKvsvxn+hxCZgBynwqRqQfMkv8T1HNtDHu2HnJmJStBBSoAg7g1Bjw7jnDilzq4ff9Kn1axyioYvGq/CztGyF4SaWVL8SHOhPiRU3BjJ0P09IV0I56H75x16VhqZoI9H+3hhmaGh+7b9IzZkjyTFH/AI7Epf8A9RVBe730oY9Q4WtpSQq+Wv396x5h2jCZPEZi1HwzCFpV8J8IFPUENEHGO2ExY7uT4UihWbqPLYdX+cQ360ejKPyRSR6nicRKBdWUqAuwJFaV01PoYDxHaCUi5+2f+B6x4/8A/VJ+XKZimLvXeh/iB3KrqJO7k/N4amwr8eK6z1af2wlh2Ipc/wAfX1EVuI7ao1VfQXvVvkB6nYR51LlGrCCJWGJsPavOFcV/SjxwS0bCb22SzpQs3uGBawF6XD/R6U+K7QzZr+AAF3zvrsBU/K8D8P4NOmKOVBb8xZI/7mcRpMJ2RWUgTFBIaol1J9WicpxiK5Y0YTGY6ZQEAhg+UV3DHfSPQuGgycPKExBfuyPCA+VQS7lVGdRrytrFlgeBSMKApEtSluBmW5VXZxT0iv49PJmoSWSO6U+niKmFPQwssia0jnVykO4jJVKXJmBEp8g8LCosWVlYGlKamsCz+LCYM/dpVKC01WCFX8SiMrZQaHWLHETO8Et9EpSeTO592iixilyyvxPcNyXLCww5EmGx1JiZm4Ky54dwoFKlFKCSpRIBLJc0Sm3hZm6wopJWPElKUjMQQk73SKQoekFPR6wsQMpnvE8yohjQ01s54shDWeOgOCMwPpb5w9qxybLB0qLNQ/fWDBaC2QrnKTYOLEbc+YhYiakgEPyLW519oi/qszioG5BDaEF4DxAU4Zs2xN/FVj99NYAUh09RBSb250+SdYZhMoXOQvyJUClIsyhRw24Ia1IfIxOdrULHlfX0MDTv/uFLceVhQHUkHl1gJj0FFLKMxZr8LfCGtbzFq7xJh3UQpdL5Zdmo+d380QyyFKClCgDoRVm1Urcu/SkFIS7G+tbFrE8tvnDAJUzMzgON9y9qR1S2ZAFTXKNNH/TEE2YrNllpBNa1dO6iw8Q+sSS5YluXzEmp/Or9jo1oIGYT8U8WECTJB8SlGYrkEhhTTxH1jzTickFylJNbmwow5bmNZ26mmdxBbmstKED9JIzEe6vlFJxrCEpNAEhOZgW/SjmdYdEZPZmuHzsqmvsf35xtuFTkEpIzJrUA2JFS3xBn6ilxGGno56U51o310vFx2e4jlIerO4/f7sQDDNCs9IkAFLf9KRehDlD6hqp5UjL47Nh5qZ0vzSy4p5kF3FKAekXeAnAs/lVtR2LlPJQuOYI1iXi+HK0FmJ1LPeyhVgF6vZQhApm44RxFE+SiYh1JWARcqG4c0cQamY4udyXDpbcmj6R5h+G/GO5mqwszyq8coEksdQwoSQPcR6atDsQ2jb3ckNb5wjVMst7Mz2z7M/1pQuXMEuYjzBQLKB1pY9IoMF+Gs1VJmICA9MqNupj0dSDo5PzHN7GJkAtp7/skUhg+muGIlfhbh2GbETi+oygfSkWeG/DbBIrkXMI0WskewZovxMUApy502WNgddmO0N4ZNIUU3BAUP8T+4P8AGkbTA3LtgmG7O4ZHlkoD8h7VEEjDJTRICegA/aFisRlnZaMWb/qBf6Q5KwoP9Gr8xEJQTYyb6cVKH5vn/rEIJzKF6bPt1hYpTJJ8VOv/AMjCXJAJL3/MOm45RFrYyYFifEXLBlt5NlNdoznbXDqE2QUpcBLEAsP+Y1W5PeNUoEBTMRVRLlrvoSPcRnuKcRClGiSnOFZmGZgU3UC7FzTKLQYLTGT2VM/EzxKC3lhLpADEs5Ny8QTVLzEqIUrN4mNKS8jAGtmhk1X9jLp3pp0JPXaAePTycZMZQNmIKm8iXHiLgvcaRXAqsX8n9qLzgnCM6FGYlyFFKaiiQEgD3eFD+z8+X3TKRNUQpQdx7XhQjbLxiqPTJztRn52+UDoSbkZVasXgmbEKlsah4rOnI4o8O5SLmGhYBGahsCTVXICOzFbQJNVU3cj4RVuZNEiGTSCkzmLGY7H8tCos+1ukQImhsqraGgy9Hq38xPnzXIehpbk4uqGCWSdlVL3e4qn4Q30gjkcyTuab5QQerfvDpUpPmoXLEi2ort6wShTFhXpv1sYZOxCUEZiA710BaxMCjNkC0nvMpDJAcGjtffQv7vEyvEyUu171NC9R8xAknF96vOkOgBgQHe9R8oPJsxIJYk0tuNzB0AbNUACkEBh4pg0Gw12ppDsNKqFEZaeX8oZn/wAj8o5LlhgWYCo/+Z67QsTOyIUoA0QpWjjw352HtBAeNGaZmNxCxrOW3o0pPzL+kTcTwefMzapG1FCVLb1zF4C7OqOTPuVLrqakf96x7ReJdDNdP1SnKPdaj7QzOe9mG41gxLWQNy3JIJSk+rRbdmOyE3EYWbiZb5pawEobzgJdTb3Hziv7RLHeKSkuEsgWrl1puY927B8M/p8DIQfM2dXVRzH9oYojzHs9PQtq5VJqUvUN8QG4+YfaNFMSxqHJdwPK5qUj9K/Mk6GJfxF7LGW+MwoUFA5piU6brA+vvFJwPjiJwyKABZmB90funa0LQrKntHgVSlony3zIKVBTM40VbVmLm6TvHrfAMenGYdE5JooVr5VAEEdQd4wvEsP3iGNSB7girUoFfJQ5xB+F3FBh8SrBzCCmYc0svTMEkj3SPcQBos9SlyzqoFuWnrQQ7vmGwOuh9be8Pm9HGu8DzJ9j50m/5udNuV41johyM4FCCFMRRrFJGnXpD+7cpUi6VBv8SfEDvqR0iJUxiKunKfFol2ypfUX94jGJIHlLKY0d1AA1TtasLY1AnFcJnn5s5DMAKFgx8W+rUtHMCtSCULUAQbkkJI3BqNtNRBUpGdQW4q6nDi5crD2JZiIXF8OfMnZ32YgU5FKiCISSu2Mn9BGVWqf/AAV/BMREEVdupWj6uI7IWrKCBceUFj7ED6xJ3oDZnHVx87fOIO7MQrlvVs19EqdxWqSDGP45hlJSQKMk0JL1UkUEwBTdCfSNwuUFByA33qmAuIYDOkJeZl2BCxuHCqmNbWgxas83XMGSWFUCiqYaM9WvWKudI7yZMmAHKxsDU5jl9x7xuZnZMpUnIvOycuUpY726n5QpvZ0gALCQL1UQBRrhiabdBFIyoZ7MfgJoYkFQBUTcCFGgxHYla1Ey0kpctUJ12Ywo1j2eozREekKFDP8A7ONcIkXERTR4VDRrQoUMhwFNUrJqRlYnS1tobjVHLJqarUDzGVVDuIUKCMWWLDLlp0NxpbaKjHDMog1AJYGoHpChQQLpPKSAttAzDQOa0hYwsqlGWLU0EchQEFhGJUXT/wDkP7RW9pVkYHEkEuJc5jqPDChQWKea8DSO5l9Zf/8AYxcSUh001T/5rP1aOwodnOunnuHriEPV5qX5/wByPpxItChQyKsckPQ22j5umDLjJ4T4WmqZqN/cozWhQozFXD0TG+Q//t/8QfrWMLxNZTjAQSCJiGajeMW2hQoUMenvSzWXzFedNYGxBacWo6Db0aOwoVlECT/KoaeMtp5EH6w3G0zEUIWliNHQXbaFChWMRSaLmAUAUhuT3ba594NmKPciv5/pHIUFcZvsbwVZKSCSQLPpBvxkabaQoUQydMgDiZyLTl8LqDtR/aDcfQAihpUdYUKAzCmhxWtIGwaQuWywFB7KqOV45ChWEixcpIVQAdAI5ChRMJ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4352925"/>
            <a:ext cx="247650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22208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Civil War Amendments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African Americans Get Their Rights, On Paper Anyway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578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Freedmen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SLAVERY!!!! But what does that mean?</a:t>
            </a:r>
          </a:p>
          <a:p>
            <a:r>
              <a:rPr lang="en-US" dirty="0" smtClean="0"/>
              <a:t>We can’t use the term African American until the following questions are answered: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Are blacks people (remember Dredd Scott)?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Are blacks citizens?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Do blacks have full rights?</a:t>
            </a:r>
          </a:p>
        </p:txBody>
      </p:sp>
    </p:spTree>
    <p:extLst>
      <p:ext uri="{BB962C8B-B14F-4D97-AF65-F5344CB8AC3E}">
        <p14:creationId xmlns:p14="http://schemas.microsoft.com/office/powerpoint/2010/main" val="4666725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13</a:t>
            </a:r>
            <a:r>
              <a:rPr lang="en-US" baseline="30000" smtClean="0"/>
              <a:t>th</a:t>
            </a:r>
            <a:r>
              <a:rPr lang="en-US" smtClean="0"/>
              <a:t> Amendment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slavery or involuntary servitude.</a:t>
            </a:r>
          </a:p>
          <a:p>
            <a:r>
              <a:rPr lang="en-US" dirty="0" smtClean="0"/>
              <a:t>Except as punishment for a crime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772156"/>
            <a:ext cx="5486400" cy="3895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72316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14</a:t>
            </a:r>
            <a:r>
              <a:rPr lang="en-US" baseline="30000" dirty="0" smtClean="0"/>
              <a:t>th</a:t>
            </a:r>
            <a:r>
              <a:rPr lang="en-US" dirty="0" smtClean="0"/>
              <a:t> Amendment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372" y="1454784"/>
            <a:ext cx="8229600" cy="4525963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dirty="0" smtClean="0"/>
              <a:t>A move to try to force state laws to comply by making them unconstitutional it has many parts</a:t>
            </a:r>
          </a:p>
          <a:p>
            <a:pPr marL="1409700" lvl="2" indent="-609600">
              <a:lnSpc>
                <a:spcPct val="90000"/>
              </a:lnSpc>
              <a:buFontTx/>
              <a:buAutoNum type="arabicPeriod"/>
            </a:pPr>
            <a:r>
              <a:rPr lang="en-US" altLang="en-US" dirty="0" smtClean="0"/>
              <a:t>Defines a Citizen as </a:t>
            </a:r>
            <a:r>
              <a:rPr lang="en-US" altLang="en-US" dirty="0" smtClean="0">
                <a:solidFill>
                  <a:srgbClr val="FF0000"/>
                </a:solidFill>
              </a:rPr>
              <a:t>anyone born in the USA</a:t>
            </a:r>
          </a:p>
          <a:p>
            <a:pPr marL="1409700" lvl="2" indent="-609600">
              <a:lnSpc>
                <a:spcPct val="90000"/>
              </a:lnSpc>
              <a:buFontTx/>
              <a:buAutoNum type="arabicPeriod"/>
            </a:pPr>
            <a:r>
              <a:rPr lang="en-US" altLang="en-US" dirty="0" smtClean="0"/>
              <a:t>Guarantees due Process of the law</a:t>
            </a:r>
          </a:p>
          <a:p>
            <a:pPr marL="1409700" lvl="2" indent="-609600">
              <a:lnSpc>
                <a:spcPct val="90000"/>
              </a:lnSpc>
              <a:buFontTx/>
              <a:buAutoNum type="arabicPeriod"/>
            </a:pPr>
            <a:r>
              <a:rPr lang="en-US" altLang="en-US" dirty="0" smtClean="0"/>
              <a:t>Guarantees equal Protection of the law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altLang="en-US" dirty="0" smtClean="0"/>
              <a:t>	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altLang="en-US" dirty="0">
                <a:solidFill>
                  <a:srgbClr val="CC0000"/>
                </a:solidFill>
              </a:rPr>
              <a:t>	</a:t>
            </a:r>
            <a:r>
              <a:rPr lang="en-US" altLang="en-US" dirty="0" smtClean="0">
                <a:solidFill>
                  <a:srgbClr val="CC0000"/>
                </a:solidFill>
              </a:rPr>
              <a:t>Still the most important Civil Rights amendment ever passed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3276600"/>
            <a:ext cx="1876425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075" y="5231195"/>
            <a:ext cx="1228725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18735"/>
            <a:ext cx="1219200" cy="1832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26100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4150" y="274638"/>
            <a:ext cx="4514850" cy="1143000"/>
          </a:xfrm>
        </p:spPr>
        <p:txBody>
          <a:bodyPr/>
          <a:lstStyle/>
          <a:p>
            <a:r>
              <a:rPr lang="en-US" dirty="0" smtClean="0"/>
              <a:t>15</a:t>
            </a:r>
            <a:r>
              <a:rPr lang="en-US" baseline="30000" dirty="0" smtClean="0"/>
              <a:t>th</a:t>
            </a:r>
            <a:r>
              <a:rPr lang="en-US" dirty="0" smtClean="0"/>
              <a:t> Amendment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9925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Many states still tried to use local laws to get around suffrage for African Americans</a:t>
            </a:r>
          </a:p>
          <a:p>
            <a:r>
              <a:rPr lang="en-US" dirty="0" smtClean="0"/>
              <a:t>Congress Approves the 15th Amendment allowing all people (men) to vote regardless of skin color or previous “condition of servitude”</a:t>
            </a:r>
          </a:p>
          <a:p>
            <a:pPr lvl="1"/>
            <a:r>
              <a:rPr lang="en-US" dirty="0" smtClean="0"/>
              <a:t>In 1870 more than 600 African Americans elected to office </a:t>
            </a:r>
          </a:p>
          <a:p>
            <a:pPr lvl="1"/>
            <a:r>
              <a:rPr lang="en-US" dirty="0" smtClean="0"/>
              <a:t>In 1874</a:t>
            </a:r>
            <a:r>
              <a:rPr lang="en-US" u="sng" dirty="0" smtClean="0">
                <a:solidFill>
                  <a:srgbClr val="FF0000"/>
                </a:solidFill>
              </a:rPr>
              <a:t> Mississippi </a:t>
            </a:r>
            <a:r>
              <a:rPr lang="en-US" dirty="0" smtClean="0"/>
              <a:t>sent a former slave to the senate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300" y="228600"/>
            <a:ext cx="21717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48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06531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62" y="152400"/>
            <a:ext cx="8796038" cy="6585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40334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Questions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Should southern states be allowed to resume statehood?</a:t>
            </a:r>
          </a:p>
          <a:p>
            <a:r>
              <a:rPr lang="en-US" altLang="en-US"/>
              <a:t>Should they be punished?</a:t>
            </a:r>
          </a:p>
          <a:p>
            <a:r>
              <a:rPr lang="en-US" altLang="en-US"/>
              <a:t>Would African Americans be granted full and equal rights?</a:t>
            </a:r>
          </a:p>
        </p:txBody>
      </p:sp>
    </p:spTree>
    <p:extLst>
      <p:ext uri="{BB962C8B-B14F-4D97-AF65-F5344CB8AC3E}">
        <p14:creationId xmlns:p14="http://schemas.microsoft.com/office/powerpoint/2010/main" val="5296947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Abraham Lincoln’s </a:t>
            </a:r>
            <a:r>
              <a:rPr lang="en-US" altLang="en-US" dirty="0" smtClean="0"/>
              <a:t>10% Plan</a:t>
            </a:r>
            <a:endParaRPr lang="en-US" alt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>
              <a:buFontTx/>
              <a:buAutoNum type="arabicPeriod"/>
            </a:pPr>
            <a:r>
              <a:rPr lang="en-US" altLang="en-US" sz="2400" dirty="0"/>
              <a:t>Pardon all confederates who pledge loyalty to the union, except to those who killed African American war prisoners</a:t>
            </a:r>
          </a:p>
          <a:p>
            <a:pPr marL="533400" indent="-533400">
              <a:buFontTx/>
              <a:buAutoNum type="arabicPeriod"/>
            </a:pPr>
            <a:r>
              <a:rPr lang="en-US" altLang="en-US" sz="2400" dirty="0"/>
              <a:t>Permit states to hold a convention with 10% of voters sworn allegiance</a:t>
            </a:r>
          </a:p>
          <a:p>
            <a:pPr marL="533400" indent="-533400">
              <a:buFontTx/>
              <a:buAutoNum type="arabicPeriod"/>
            </a:pPr>
            <a:r>
              <a:rPr lang="en-US" altLang="en-US" sz="2400" dirty="0"/>
              <a:t>States could then hold elections and resume business</a:t>
            </a:r>
          </a:p>
          <a:p>
            <a:pPr marL="533400" indent="-533400">
              <a:buFont typeface="Wingdings" pitchFamily="2" charset="2"/>
              <a:buNone/>
            </a:pPr>
            <a:r>
              <a:rPr lang="en-US" altLang="en-US" sz="2400" dirty="0"/>
              <a:t>*** did not require states give </a:t>
            </a:r>
            <a:r>
              <a:rPr lang="en-US" altLang="en-US" sz="2400" b="1" u="sng" dirty="0">
                <a:solidFill>
                  <a:srgbClr val="FF0000"/>
                </a:solidFill>
              </a:rPr>
              <a:t>suffrage</a:t>
            </a:r>
            <a:r>
              <a:rPr lang="en-US" altLang="en-US" sz="2400" dirty="0"/>
              <a:t> to African </a:t>
            </a:r>
            <a:r>
              <a:rPr lang="en-US" altLang="en-US" sz="2400" dirty="0" smtClean="0"/>
              <a:t>Americans</a:t>
            </a:r>
          </a:p>
          <a:p>
            <a:pPr marL="533400" indent="-533400">
              <a:buFont typeface="Wingdings" pitchFamily="2" charset="2"/>
              <a:buNone/>
            </a:pPr>
            <a:endParaRPr lang="en-US" altLang="en-US" sz="24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488" y="4572000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271962"/>
            <a:ext cx="186690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25922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Critics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Many thought Lincoln’s plan was too lenient</a:t>
            </a:r>
          </a:p>
          <a:p>
            <a:r>
              <a:rPr lang="en-US" altLang="en-US" dirty="0"/>
              <a:t>Many wanted harsher penalties for confederates and full rights for African Americans</a:t>
            </a:r>
          </a:p>
          <a:p>
            <a:r>
              <a:rPr lang="en-US" altLang="en-US" dirty="0"/>
              <a:t>Congress </a:t>
            </a:r>
            <a:r>
              <a:rPr lang="en-US" altLang="en-US" dirty="0" smtClean="0"/>
              <a:t>thought Lincoln was </a:t>
            </a:r>
            <a:r>
              <a:rPr lang="en-US" altLang="en-US" dirty="0"/>
              <a:t>overstepping his authority in the </a:t>
            </a:r>
            <a:r>
              <a:rPr lang="en-US" altLang="en-US" dirty="0" smtClean="0"/>
              <a:t>Constitution and it was their job.</a:t>
            </a:r>
            <a:endParaRPr lang="en-US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680041"/>
            <a:ext cx="21336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68736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Wade-Davis Bill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Congress passed an act that said reconstruction was their job</a:t>
            </a:r>
          </a:p>
          <a:p>
            <a:r>
              <a:rPr lang="en-US" dirty="0" smtClean="0"/>
              <a:t>It also stated that a majority (%50 or more) must swear allegiance not 10%</a:t>
            </a:r>
          </a:p>
          <a:p>
            <a:endParaRPr lang="en-US" dirty="0"/>
          </a:p>
          <a:p>
            <a:r>
              <a:rPr lang="en-US" dirty="0" smtClean="0"/>
              <a:t>Lincoln used a pocket veto to kill this bill which angered the radical republicans</a:t>
            </a:r>
          </a:p>
          <a:p>
            <a:pPr lvl="1"/>
            <a:r>
              <a:rPr lang="en-US" dirty="0" smtClean="0"/>
              <a:t>The republicans who wanted to punish the south and fully incorporate blacks into American society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2324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59" y="0"/>
            <a:ext cx="4692341" cy="2991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jlower1\Dropbox\Josh\photos\Picture\Picture 18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200" y="3276600"/>
            <a:ext cx="4622800" cy="346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jlower1\Dropbox\Josh\photos\Picture\Picture 13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800" y="3314700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jlower1\Dropbox\Josh\photos\Picture\Picture 11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800" y="-328749"/>
            <a:ext cx="47752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6354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Andrew Johnson’s </a:t>
            </a:r>
            <a:r>
              <a:rPr lang="en-US" altLang="en-US" dirty="0" smtClean="0"/>
              <a:t>Plan</a:t>
            </a:r>
            <a:br>
              <a:rPr lang="en-US" altLang="en-US" dirty="0" smtClean="0"/>
            </a:br>
            <a:r>
              <a:rPr lang="en-US" altLang="en-US" dirty="0" smtClean="0"/>
              <a:t>(</a:t>
            </a:r>
            <a:r>
              <a:rPr lang="en-US" altLang="en-US" sz="3100" dirty="0" smtClean="0"/>
              <a:t>he became president after the assassination)</a:t>
            </a:r>
            <a:endParaRPr lang="en-US" altLang="en-US" sz="3100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US" altLang="en-US"/>
              <a:t>Pardon Southerners who swear allegiance</a:t>
            </a:r>
          </a:p>
          <a:p>
            <a:pPr marL="609600" indent="-609600">
              <a:buFontTx/>
              <a:buAutoNum type="arabicPeriod"/>
            </a:pPr>
            <a:r>
              <a:rPr lang="en-US" altLang="en-US"/>
              <a:t>Let states hold a constitution (without 10%)</a:t>
            </a:r>
          </a:p>
          <a:p>
            <a:pPr marL="609600" indent="-609600">
              <a:buFontTx/>
              <a:buAutoNum type="arabicPeriod"/>
            </a:pPr>
            <a:r>
              <a:rPr lang="en-US" altLang="en-US"/>
              <a:t>States required to void succession</a:t>
            </a:r>
          </a:p>
          <a:p>
            <a:pPr marL="609600" indent="-609600">
              <a:buFontTx/>
              <a:buAutoNum type="arabicPeriod"/>
            </a:pPr>
            <a:r>
              <a:rPr lang="en-US" altLang="en-US"/>
              <a:t>States required to abolish slavery</a:t>
            </a:r>
          </a:p>
          <a:p>
            <a:pPr marL="609600" indent="-609600">
              <a:buFontTx/>
              <a:buAutoNum type="arabicPeriod"/>
            </a:pPr>
            <a:r>
              <a:rPr lang="en-US" altLang="en-US"/>
              <a:t>States required to ratify 13</a:t>
            </a:r>
            <a:r>
              <a:rPr lang="en-US" altLang="en-US" baseline="30000"/>
              <a:t>th</a:t>
            </a:r>
            <a:r>
              <a:rPr lang="en-US" altLang="en-US"/>
              <a:t> Amendment</a:t>
            </a:r>
          </a:p>
          <a:p>
            <a:pPr marL="609600" indent="-609600">
              <a:buFontTx/>
              <a:buAutoNum type="arabicPeriod"/>
            </a:pPr>
            <a:r>
              <a:rPr lang="en-US" altLang="en-US"/>
              <a:t>States could then hold elections and continue in the Union</a:t>
            </a:r>
          </a:p>
        </p:txBody>
      </p:sp>
    </p:spTree>
    <p:extLst>
      <p:ext uri="{BB962C8B-B14F-4D97-AF65-F5344CB8AC3E}">
        <p14:creationId xmlns:p14="http://schemas.microsoft.com/office/powerpoint/2010/main" val="29864717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895</Words>
  <Application>Microsoft Office PowerPoint</Application>
  <PresentationFormat>On-screen Show (4:3)</PresentationFormat>
  <Paragraphs>121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Wingdings</vt:lpstr>
      <vt:lpstr>Office Theme</vt:lpstr>
      <vt:lpstr>Reconstruction </vt:lpstr>
      <vt:lpstr>War’s Aftermath</vt:lpstr>
      <vt:lpstr>PowerPoint Presentation</vt:lpstr>
      <vt:lpstr>Questions</vt:lpstr>
      <vt:lpstr>Abraham Lincoln’s 10% Plan</vt:lpstr>
      <vt:lpstr>Critics</vt:lpstr>
      <vt:lpstr>Wade-Davis Bill</vt:lpstr>
      <vt:lpstr>PowerPoint Presentation</vt:lpstr>
      <vt:lpstr>Andrew Johnson’s Plan (he became president after the assassination)</vt:lpstr>
      <vt:lpstr>Critics</vt:lpstr>
      <vt:lpstr>Freedmen African American begin to taste freedom</vt:lpstr>
      <vt:lpstr>Freedmen’s Bureau</vt:lpstr>
      <vt:lpstr>PowerPoint Presentation</vt:lpstr>
      <vt:lpstr>Congress Tries to do what the President(s) can’t</vt:lpstr>
      <vt:lpstr>Military Reconstruction Act of 1867 Strict Laws Imposed</vt:lpstr>
      <vt:lpstr>PowerPoint Presentation</vt:lpstr>
      <vt:lpstr>Reconstruction Act of 1867</vt:lpstr>
      <vt:lpstr>Texas v. White</vt:lpstr>
      <vt:lpstr>Causes of Southern Contempt </vt:lpstr>
      <vt:lpstr>End of Reconstruction</vt:lpstr>
      <vt:lpstr>Effects of Reconstruction</vt:lpstr>
      <vt:lpstr>Paying for Reconstruction</vt:lpstr>
      <vt:lpstr> Reconstruction Villains</vt:lpstr>
      <vt:lpstr>Civil War Amendments</vt:lpstr>
      <vt:lpstr>Freedmen</vt:lpstr>
      <vt:lpstr>13th Amendment</vt:lpstr>
      <vt:lpstr>14th Amendment</vt:lpstr>
      <vt:lpstr>15th Amendment</vt:lpstr>
    </vt:vector>
  </TitlesOfParts>
  <Company>JCPS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Reconstruction</dc:title>
  <dc:creator>Lowery, Joshua A</dc:creator>
  <cp:lastModifiedBy>Abell, Joshua L</cp:lastModifiedBy>
  <cp:revision>9</cp:revision>
  <dcterms:created xsi:type="dcterms:W3CDTF">2014-10-29T01:40:55Z</dcterms:created>
  <dcterms:modified xsi:type="dcterms:W3CDTF">2014-10-30T12:08:06Z</dcterms:modified>
</cp:coreProperties>
</file>