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7" r:id="rId9"/>
    <p:sldId id="266" r:id="rId10"/>
    <p:sldId id="264" r:id="rId11"/>
    <p:sldId id="268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1014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68A73B-E032-462E-A448-A38BC9A4C366}" type="datetimeFigureOut">
              <a:rPr lang="en-US" smtClean="0"/>
              <a:t>11/11/2015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E026E5-5C68-494D-864E-9F84AB8849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78458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Black Codes: Many states passed laws restricting the rights of freedmen</a:t>
            </a:r>
          </a:p>
          <a:p>
            <a:r>
              <a:rPr lang="en-US" dirty="0" smtClean="0"/>
              <a:t>Little attempt was made to address the economic hardships facing freedmen</a:t>
            </a:r>
          </a:p>
          <a:p>
            <a:r>
              <a:rPr lang="en-US" dirty="0" smtClean="0"/>
              <a:t>Southern States admitted under Lincoln/Johnson plan refused to ratify 14th Amendment</a:t>
            </a:r>
          </a:p>
          <a:p>
            <a:r>
              <a:rPr lang="en-US" dirty="0" smtClean="0"/>
              <a:t>These failures contributed to growing support for Radical Republicans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E026E5-5C68-494D-864E-9F84AB88493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24535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0" dirty="0" smtClean="0">
                <a:solidFill>
                  <a:schemeClr val="tx1"/>
                </a:solidFill>
              </a:rPr>
              <a:t>(swearing they had never voluntarily aided the rebellion ).</a:t>
            </a:r>
          </a:p>
          <a:p>
            <a:r>
              <a:rPr lang="en-US" b="0" dirty="0" smtClean="0">
                <a:solidFill>
                  <a:schemeClr val="tx1"/>
                </a:solidFill>
              </a:rPr>
              <a:t>Required a state constitutional convention before the election of state officials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E026E5-5C68-494D-864E-9F84AB88493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87558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/>
              <a:t>After Lincoln’s death, his VP &amp; successor Andrew Johnson announced his own plan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/>
              <a:t>It differed only slightly from Lincolns: He excluded high ranking Confederates and wealthy planters from the oath, but did pardon 13,000 while contending that “White men alone must manage the South”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E026E5-5C68-494D-864E-9F84AB88493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4782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Black Codes: Many states passed laws restricting the rights of freedmen</a:t>
            </a:r>
          </a:p>
          <a:p>
            <a:r>
              <a:rPr lang="en-US" dirty="0" smtClean="0"/>
              <a:t>Little attempt was made to address the economic hardships facing freedmen</a:t>
            </a:r>
          </a:p>
          <a:p>
            <a:r>
              <a:rPr lang="en-US" dirty="0" smtClean="0"/>
              <a:t>Southern States admitted under Lincoln/Johnson plan refused to ratify 14th Amendment</a:t>
            </a:r>
          </a:p>
          <a:p>
            <a:r>
              <a:rPr lang="en-US" dirty="0" smtClean="0"/>
              <a:t>These failures contributed to growing support for Radical Republicans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E026E5-5C68-494D-864E-9F84AB88493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24535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/>
              <a:t>Congress worked hard to shift the focus of Reconstruction from the President to the Congress</a:t>
            </a:r>
          </a:p>
          <a:p>
            <a:r>
              <a:rPr lang="en-US" dirty="0" smtClean="0"/>
              <a:t>Believed the South should be punished for starting the war and hoped to protect the rights of Freedmen (former slaves).</a:t>
            </a:r>
          </a:p>
          <a:p>
            <a:r>
              <a:rPr lang="en-US" dirty="0" smtClean="0"/>
              <a:t>Extended the Freedmen's Bureau (Over Johnson's Veto) to provide food, clothing, shelter, and education to freedmen and war refugees.</a:t>
            </a:r>
          </a:p>
          <a:p>
            <a:r>
              <a:rPr lang="en-US" dirty="0" smtClean="0"/>
              <a:t>Civil Rights Act of 1866 (Passed over Johnson's Veto) designed to grant freedmen full legal equality, undercutting the Black Codes</a:t>
            </a:r>
          </a:p>
          <a:p>
            <a:r>
              <a:rPr lang="en-US" dirty="0" smtClean="0"/>
              <a:t>Reconstruction Act of 1867 (Passed over Johnson's Veto)</a:t>
            </a:r>
          </a:p>
          <a:p>
            <a:r>
              <a:rPr lang="en-US" dirty="0" smtClean="0"/>
              <a:t>Divided the South into 5 districts and placed them under military rule (disbanded governments readmitted under Lincoln/Johnson plans </a:t>
            </a:r>
          </a:p>
          <a:p>
            <a:r>
              <a:rPr lang="en-US" dirty="0" smtClean="0"/>
              <a:t>Required S. States to ratify the 14th Amendment </a:t>
            </a:r>
          </a:p>
          <a:p>
            <a:r>
              <a:rPr lang="en-US" dirty="0" smtClean="0"/>
              <a:t>Guaranteed freedmen the right to vote in conventions to write new state constitutions </a:t>
            </a:r>
          </a:p>
          <a:p>
            <a:r>
              <a:rPr lang="en-US" dirty="0" smtClean="0"/>
              <a:t>15th Amendment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E026E5-5C68-494D-864E-9F84AB884939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67986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Reconstruction Amendments</a:t>
            </a:r>
            <a:r>
              <a:rPr lang="en-US" dirty="0" smtClean="0"/>
              <a:t> </a:t>
            </a:r>
          </a:p>
          <a:p>
            <a:r>
              <a:rPr lang="en-US" dirty="0" smtClean="0"/>
              <a:t>13th:Amendment: Abolished Slavery</a:t>
            </a:r>
          </a:p>
          <a:p>
            <a:r>
              <a:rPr lang="en-US" dirty="0" smtClean="0"/>
              <a:t>14th Amendment:</a:t>
            </a:r>
          </a:p>
          <a:p>
            <a:r>
              <a:rPr lang="en-US" dirty="0" smtClean="0"/>
              <a:t>Declared all person "born or naturalized in the United States" to be citizens. </a:t>
            </a:r>
          </a:p>
          <a:p>
            <a:r>
              <a:rPr lang="en-US" dirty="0" smtClean="0"/>
              <a:t>Required "Equal Protection of the Laws" </a:t>
            </a:r>
          </a:p>
          <a:p>
            <a:r>
              <a:rPr lang="en-US" dirty="0" smtClean="0"/>
              <a:t>Citizens cannot be denied life, liberty, or property without due process of law. </a:t>
            </a:r>
          </a:p>
          <a:p>
            <a:r>
              <a:rPr lang="en-US" dirty="0" smtClean="0"/>
              <a:t>Reduced the representation in Congress of states that did not grant Black Suffrage </a:t>
            </a:r>
          </a:p>
          <a:p>
            <a:r>
              <a:rPr lang="en-US" dirty="0" smtClean="0"/>
              <a:t>Banned Confederate officials from taking office </a:t>
            </a:r>
          </a:p>
          <a:p>
            <a:r>
              <a:rPr lang="en-US" dirty="0" smtClean="0"/>
              <a:t>Forbade the repayment of confederate War Debt </a:t>
            </a:r>
          </a:p>
          <a:p>
            <a:r>
              <a:rPr lang="en-US" dirty="0" smtClean="0"/>
              <a:t>15th Amendment: The right to vote shall not be denied on the basis of "race, color, or previous condition of servitude"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E026E5-5C68-494D-864E-9F84AB884939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94332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940E0-1AE1-44AC-AFEE-57E1194F2E77}" type="datetimeFigureOut">
              <a:rPr lang="en-US" smtClean="0"/>
              <a:t>11/11/2015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52390-483A-48CC-AB78-E52194EEEA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86108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940E0-1AE1-44AC-AFEE-57E1194F2E77}" type="datetimeFigureOut">
              <a:rPr lang="en-US" smtClean="0"/>
              <a:t>11/11/2015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52390-483A-48CC-AB78-E52194EEEA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1483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940E0-1AE1-44AC-AFEE-57E1194F2E77}" type="datetimeFigureOut">
              <a:rPr lang="en-US" smtClean="0"/>
              <a:t>11/11/2015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52390-483A-48CC-AB78-E52194EEEA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1321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85F023-502B-4855-8C42-D8AA6A03DC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1119929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940E0-1AE1-44AC-AFEE-57E1194F2E77}" type="datetimeFigureOut">
              <a:rPr lang="en-US" smtClean="0"/>
              <a:t>11/11/2015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52390-483A-48CC-AB78-E52194EEEA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28076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940E0-1AE1-44AC-AFEE-57E1194F2E77}" type="datetimeFigureOut">
              <a:rPr lang="en-US" smtClean="0"/>
              <a:t>11/11/2015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52390-483A-48CC-AB78-E52194EEEA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07306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940E0-1AE1-44AC-AFEE-57E1194F2E77}" type="datetimeFigureOut">
              <a:rPr lang="en-US" smtClean="0"/>
              <a:t>11/11/2015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52390-483A-48CC-AB78-E52194EEEA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8783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940E0-1AE1-44AC-AFEE-57E1194F2E77}" type="datetimeFigureOut">
              <a:rPr lang="en-US" smtClean="0"/>
              <a:t>11/11/2015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52390-483A-48CC-AB78-E52194EEEA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1301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940E0-1AE1-44AC-AFEE-57E1194F2E77}" type="datetimeFigureOut">
              <a:rPr lang="en-US" smtClean="0"/>
              <a:t>11/11/2015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52390-483A-48CC-AB78-E52194EEEA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5985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940E0-1AE1-44AC-AFEE-57E1194F2E77}" type="datetimeFigureOut">
              <a:rPr lang="en-US" smtClean="0"/>
              <a:t>11/11/2015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52390-483A-48CC-AB78-E52194EEEA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79870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940E0-1AE1-44AC-AFEE-57E1194F2E77}" type="datetimeFigureOut">
              <a:rPr lang="en-US" smtClean="0"/>
              <a:t>11/11/2015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52390-483A-48CC-AB78-E52194EEEA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52008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940E0-1AE1-44AC-AFEE-57E1194F2E77}" type="datetimeFigureOut">
              <a:rPr lang="en-US" smtClean="0"/>
              <a:t>11/11/2015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52390-483A-48CC-AB78-E52194EEEA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79182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0940E0-1AE1-44AC-AFEE-57E1194F2E77}" type="datetimeFigureOut">
              <a:rPr lang="en-US" smtClean="0"/>
              <a:t>11/11/2015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152390-483A-48CC-AB78-E52194EEEA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76411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png"/><Relationship Id="rId4" Type="http://schemas.openxmlformats.org/officeDocument/2006/relationships/image" Target="../media/image11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3" name="WordArt 5"/>
          <p:cNvSpPr>
            <a:spLocks noChangeArrowheads="1" noChangeShapeType="1" noTextEdit="1"/>
          </p:cNvSpPr>
          <p:nvPr/>
        </p:nvSpPr>
        <p:spPr bwMode="auto">
          <a:xfrm>
            <a:off x="2133600" y="974725"/>
            <a:ext cx="4953000" cy="32924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rgbClr val="000099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000066">
                      <a:alpha val="50000"/>
                    </a:srgbClr>
                  </a:outerShdw>
                </a:effectLst>
                <a:latin typeface="Insula"/>
              </a:rPr>
              <a:t>Reconstruction</a:t>
            </a:r>
          </a:p>
          <a:p>
            <a:pPr algn="ctr"/>
            <a:r>
              <a:rPr lang="en-US" sz="3600" kern="10">
                <a:ln w="19050">
                  <a:solidFill>
                    <a:srgbClr val="000099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000066">
                      <a:alpha val="50000"/>
                    </a:srgbClr>
                  </a:outerShdw>
                </a:effectLst>
                <a:latin typeface="Insula"/>
              </a:rPr>
              <a:t>(1865-1876)</a:t>
            </a:r>
          </a:p>
        </p:txBody>
      </p:sp>
    </p:spTree>
    <p:extLst>
      <p:ext uri="{BB962C8B-B14F-4D97-AF65-F5344CB8AC3E}">
        <p14:creationId xmlns:p14="http://schemas.microsoft.com/office/powerpoint/2010/main" val="13438102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85" decel="100000"/>
                                        <p:tgtEl>
                                          <p:spTgt spid="2765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385" decel="100000"/>
                                        <p:tgtEl>
                                          <p:spTgt spid="2765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385" fill="hold"/>
                                        <p:tgtEl>
                                          <p:spTgt spid="276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385" fill="hold"/>
                                        <p:tgtEl>
                                          <p:spTgt spid="276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3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civil_rights_act_186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28600" y="92710"/>
            <a:ext cx="3352800" cy="34725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" name="Picture 9" descr="recon act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257800" y="92710"/>
            <a:ext cx="3886200" cy="434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4" name="Picture 4" descr="pol_cartoon-plenty to eat &amp; nothing to do"/>
          <p:cNvPicPr>
            <a:picLocks noChangeAspect="1" noChangeArrowheads="1"/>
          </p:cNvPicPr>
          <p:nvPr/>
        </p:nvPicPr>
        <p:blipFill>
          <a:blip r:embed="rId5">
            <a:lum contras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953" r="17639"/>
          <a:stretch>
            <a:fillRect/>
          </a:stretch>
        </p:blipFill>
        <p:spPr bwMode="auto">
          <a:xfrm>
            <a:off x="2362200" y="3032760"/>
            <a:ext cx="3176691" cy="3416300"/>
          </a:xfrm>
          <a:prstGeom prst="rect">
            <a:avLst/>
          </a:prstGeom>
          <a:noFill/>
          <a:ln w="9525">
            <a:solidFill>
              <a:srgbClr val="D30A05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207270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457200"/>
            <a:ext cx="7620000" cy="1371600"/>
          </a:xfrm>
        </p:spPr>
        <p:txBody>
          <a:bodyPr/>
          <a:lstStyle/>
          <a:p>
            <a:pPr eaLnBrk="1" hangingPunct="1"/>
            <a:r>
              <a:rPr lang="en-US" sz="4800" b="1" smtClean="0"/>
              <a:t>JOHNSON IMPEACHED</a:t>
            </a:r>
          </a:p>
        </p:txBody>
      </p:sp>
      <p:sp>
        <p:nvSpPr>
          <p:cNvPr id="67587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828800"/>
            <a:ext cx="4038600" cy="4572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smtClean="0">
                <a:solidFill>
                  <a:schemeClr val="bg2"/>
                </a:solidFill>
              </a:rPr>
              <a:t>Radical Republicans</a:t>
            </a:r>
            <a:r>
              <a:rPr lang="en-US" sz="2400" smtClean="0"/>
              <a:t> felt Johnson was blocking Reconstruction efforts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Thus, they looked for grounds to impeach him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They found grounds when he fired a cabinet member in violation of the “Tenure of Office Act”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>
                <a:solidFill>
                  <a:schemeClr val="bg2"/>
                </a:solidFill>
              </a:rPr>
              <a:t>He was impeached, but not convicted</a:t>
            </a:r>
            <a:r>
              <a:rPr lang="en-US" sz="2400" smtClean="0"/>
              <a:t> and served out his term </a:t>
            </a:r>
          </a:p>
        </p:txBody>
      </p:sp>
      <p:pic>
        <p:nvPicPr>
          <p:cNvPr id="67588" name="Picture 6" descr="johnson impeachment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28600" y="2362200"/>
            <a:ext cx="4267200" cy="2971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67589" name="Text Box 7"/>
          <p:cNvSpPr txBox="1">
            <a:spLocks noChangeArrowheads="1"/>
          </p:cNvSpPr>
          <p:nvPr/>
        </p:nvSpPr>
        <p:spPr bwMode="auto">
          <a:xfrm>
            <a:off x="533400" y="5410200"/>
            <a:ext cx="381000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b="1">
                <a:solidFill>
                  <a:schemeClr val="bg2"/>
                </a:solidFill>
              </a:rPr>
              <a:t>GALLERY TICKET FOR JOHNSON IMPEACHMENT HEARING</a:t>
            </a:r>
          </a:p>
        </p:txBody>
      </p:sp>
    </p:spTree>
    <p:extLst>
      <p:ext uri="{BB962C8B-B14F-4D97-AF65-F5344CB8AC3E}">
        <p14:creationId xmlns:p14="http://schemas.microsoft.com/office/powerpoint/2010/main" val="2748741636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Issues at Hand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do you integrate the Southern states back in the Union???</a:t>
            </a:r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What do you do with Freedmen?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69487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000099"/>
                </a:solidFill>
                <a:latin typeface="Insula" pitchFamily="66" charset="0"/>
              </a:rPr>
              <a:t>President Lincoln’s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10 % Plan</a:t>
            </a:r>
          </a:p>
          <a:p>
            <a:pPr lvl="1"/>
            <a:r>
              <a:rPr lang="en-US" dirty="0" smtClean="0"/>
              <a:t>Lenient to South</a:t>
            </a:r>
          </a:p>
          <a:p>
            <a:pPr lvl="1"/>
            <a:r>
              <a:rPr lang="en-US" dirty="0" smtClean="0"/>
              <a:t>10% swear allegiance</a:t>
            </a:r>
          </a:p>
          <a:p>
            <a:pPr lvl="1"/>
            <a:r>
              <a:rPr lang="en-US" dirty="0" smtClean="0"/>
              <a:t>allow Southerners to </a:t>
            </a:r>
          </a:p>
          <a:p>
            <a:pPr marL="457200" lvl="1" indent="0">
              <a:buNone/>
            </a:pPr>
            <a:r>
              <a:rPr lang="en-US" dirty="0" smtClean="0"/>
              <a:t>retain their property </a:t>
            </a:r>
          </a:p>
          <a:p>
            <a:pPr marL="457200" lvl="1" indent="0">
              <a:buNone/>
            </a:pPr>
            <a:r>
              <a:rPr lang="en-US" dirty="0" smtClean="0"/>
              <a:t>and reacquire their </a:t>
            </a:r>
          </a:p>
          <a:p>
            <a:pPr marL="457200" lvl="1" indent="0">
              <a:buNone/>
            </a:pPr>
            <a:r>
              <a:rPr lang="en-US" dirty="0" smtClean="0"/>
              <a:t>political rights</a:t>
            </a:r>
          </a:p>
          <a:p>
            <a:endParaRPr lang="en-US" dirty="0"/>
          </a:p>
        </p:txBody>
      </p:sp>
      <p:pic>
        <p:nvPicPr>
          <p:cNvPr id="4" name="Picture 6" descr="Abe Lincoln-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180"/>
          <a:stretch>
            <a:fillRect/>
          </a:stretch>
        </p:blipFill>
        <p:spPr bwMode="auto">
          <a:xfrm>
            <a:off x="5334000" y="1524000"/>
            <a:ext cx="3276600" cy="4648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741443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99"/>
                </a:solidFill>
                <a:latin typeface="Insula" pitchFamily="66" charset="0"/>
              </a:rPr>
              <a:t>President Lincoln’s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67200" y="1600200"/>
            <a:ext cx="4419600" cy="4525963"/>
          </a:xfrm>
        </p:spPr>
        <p:txBody>
          <a:bodyPr/>
          <a:lstStyle/>
          <a:p>
            <a:pPr>
              <a:spcBef>
                <a:spcPct val="50000"/>
              </a:spcBef>
              <a:buClr>
                <a:srgbClr val="D30A05"/>
              </a:buClr>
              <a:buFont typeface="Wingdings" pitchFamily="2" charset="2"/>
              <a:buChar char="«"/>
            </a:pPr>
            <a:r>
              <a:rPr lang="en-US" sz="2800" b="0" dirty="0" smtClean="0">
                <a:solidFill>
                  <a:schemeClr val="tx1"/>
                </a:solidFill>
              </a:rPr>
              <a:t>1864 </a:t>
            </a:r>
            <a:r>
              <a:rPr lang="en-US" sz="2800" b="0" dirty="0" smtClean="0">
                <a:solidFill>
                  <a:schemeClr val="tx1"/>
                </a:solidFill>
                <a:sym typeface="Wingdings" pitchFamily="2" charset="2"/>
              </a:rPr>
              <a:t> </a:t>
            </a:r>
            <a:r>
              <a:rPr lang="en-US" sz="2800" b="0" dirty="0" smtClean="0">
                <a:solidFill>
                  <a:srgbClr val="F02E00"/>
                </a:solidFill>
                <a:sym typeface="Wingdings" pitchFamily="2" charset="2"/>
              </a:rPr>
              <a:t>“Lincoln Governments”</a:t>
            </a:r>
            <a:r>
              <a:rPr lang="en-US" sz="2800" b="0" dirty="0" smtClean="0">
                <a:solidFill>
                  <a:schemeClr val="tx1"/>
                </a:solidFill>
                <a:sym typeface="Wingdings" pitchFamily="2" charset="2"/>
              </a:rPr>
              <a:t> formed in LA, TN, AR</a:t>
            </a:r>
          </a:p>
          <a:p>
            <a:pPr lvl="1">
              <a:spcBef>
                <a:spcPct val="50000"/>
              </a:spcBef>
              <a:buClr>
                <a:srgbClr val="000080"/>
              </a:buClr>
              <a:buSzPct val="80000"/>
              <a:buFont typeface="DavysOtherDingbats" pitchFamily="2" charset="0"/>
              <a:buChar char="*"/>
            </a:pPr>
            <a:r>
              <a:rPr lang="en-US" sz="2300" b="0" dirty="0" smtClean="0">
                <a:solidFill>
                  <a:schemeClr val="tx1"/>
                </a:solidFill>
              </a:rPr>
              <a:t>“loyal assemblies”</a:t>
            </a:r>
          </a:p>
          <a:p>
            <a:pPr lvl="1">
              <a:spcBef>
                <a:spcPct val="50000"/>
              </a:spcBef>
              <a:buClr>
                <a:srgbClr val="000080"/>
              </a:buClr>
              <a:buSzPct val="80000"/>
              <a:buFont typeface="DavysOtherDingbats" pitchFamily="2" charset="0"/>
              <a:buChar char="*"/>
            </a:pPr>
            <a:r>
              <a:rPr lang="en-US" sz="2300" b="0" dirty="0" smtClean="0">
                <a:solidFill>
                  <a:schemeClr val="tx1"/>
                </a:solidFill>
              </a:rPr>
              <a:t>They </a:t>
            </a:r>
            <a:r>
              <a:rPr lang="en-US" sz="2300" b="0" dirty="0" smtClean="0">
                <a:solidFill>
                  <a:schemeClr val="tx1"/>
                </a:solidFill>
                <a:sym typeface="Wingdings" pitchFamily="2" charset="2"/>
              </a:rPr>
              <a:t>were weak and </a:t>
            </a:r>
            <a:br>
              <a:rPr lang="en-US" sz="2300" b="0" dirty="0" smtClean="0">
                <a:solidFill>
                  <a:schemeClr val="tx1"/>
                </a:solidFill>
                <a:sym typeface="Wingdings" pitchFamily="2" charset="2"/>
              </a:rPr>
            </a:br>
            <a:r>
              <a:rPr lang="en-US" sz="2300" b="0" dirty="0" smtClean="0">
                <a:solidFill>
                  <a:schemeClr val="tx1"/>
                </a:solidFill>
                <a:sym typeface="Wingdings" pitchFamily="2" charset="2"/>
              </a:rPr>
              <a:t>dependent on the </a:t>
            </a:r>
            <a:br>
              <a:rPr lang="en-US" sz="2300" b="0" dirty="0" smtClean="0">
                <a:solidFill>
                  <a:schemeClr val="tx1"/>
                </a:solidFill>
                <a:sym typeface="Wingdings" pitchFamily="2" charset="2"/>
              </a:rPr>
            </a:br>
            <a:r>
              <a:rPr lang="en-US" sz="2300" b="0" dirty="0" smtClean="0">
                <a:solidFill>
                  <a:schemeClr val="tx1"/>
                </a:solidFill>
                <a:sym typeface="Wingdings" pitchFamily="2" charset="2"/>
              </a:rPr>
              <a:t>Northern army for </a:t>
            </a:r>
            <a:br>
              <a:rPr lang="en-US" sz="2300" b="0" dirty="0" smtClean="0">
                <a:solidFill>
                  <a:schemeClr val="tx1"/>
                </a:solidFill>
                <a:sym typeface="Wingdings" pitchFamily="2" charset="2"/>
              </a:rPr>
            </a:br>
            <a:r>
              <a:rPr lang="en-US" sz="2300" b="0" dirty="0" smtClean="0">
                <a:solidFill>
                  <a:schemeClr val="tx1"/>
                </a:solidFill>
                <a:sym typeface="Wingdings" pitchFamily="2" charset="2"/>
              </a:rPr>
              <a:t>their survival</a:t>
            </a:r>
            <a:endParaRPr lang="en-US" dirty="0"/>
          </a:p>
        </p:txBody>
      </p:sp>
      <p:pic>
        <p:nvPicPr>
          <p:cNvPr id="4" name="Picture 8" descr="ab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81000" y="1600200"/>
            <a:ext cx="3906982" cy="472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87528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Failures on Lincoln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1242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Black Codes</a:t>
            </a:r>
          </a:p>
          <a:p>
            <a:r>
              <a:rPr lang="en-US" dirty="0" smtClean="0"/>
              <a:t>Economic hardships facing freedmen</a:t>
            </a:r>
          </a:p>
          <a:p>
            <a:r>
              <a:rPr lang="en-US" dirty="0" smtClean="0"/>
              <a:t>Refusal to ratify 14th Amendment</a:t>
            </a:r>
          </a:p>
          <a:p>
            <a:r>
              <a:rPr lang="en-US" dirty="0" smtClean="0"/>
              <a:t>Support for Radical Republicans </a:t>
            </a:r>
          </a:p>
          <a:p>
            <a:endParaRPr lang="en-US" dirty="0"/>
          </a:p>
        </p:txBody>
      </p:sp>
      <p:pic>
        <p:nvPicPr>
          <p:cNvPr id="1026" name="Picture 2" descr="http://www.shipmentoffail.com/wp-content/uploads/2009/09/kanye-west-abe-lincoln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1524000"/>
            <a:ext cx="5138937" cy="487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618802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457200" y="152400"/>
            <a:ext cx="830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rgbClr val="D30A05"/>
                </a:solidFill>
                <a:latin typeface="Comic Sans MS" pitchFamily="66" charset="0"/>
              </a:defRPr>
            </a:lvl1pPr>
            <a:lvl2pPr marL="742950" indent="-285750">
              <a:defRPr sz="2400" b="1">
                <a:solidFill>
                  <a:srgbClr val="D30A05"/>
                </a:solidFill>
                <a:latin typeface="Comic Sans MS" pitchFamily="66" charset="0"/>
              </a:defRPr>
            </a:lvl2pPr>
            <a:lvl3pPr marL="1143000" indent="-228600">
              <a:defRPr sz="2400" b="1">
                <a:solidFill>
                  <a:srgbClr val="D30A05"/>
                </a:solidFill>
                <a:latin typeface="Comic Sans MS" pitchFamily="66" charset="0"/>
              </a:defRPr>
            </a:lvl3pPr>
            <a:lvl4pPr marL="1600200" indent="-228600">
              <a:defRPr sz="2400" b="1">
                <a:solidFill>
                  <a:srgbClr val="D30A05"/>
                </a:solidFill>
                <a:latin typeface="Comic Sans MS" pitchFamily="66" charset="0"/>
              </a:defRPr>
            </a:lvl4pPr>
            <a:lvl5pPr marL="2057400" indent="-228600">
              <a:defRPr sz="2400" b="1">
                <a:solidFill>
                  <a:srgbClr val="D30A05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D30A05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D30A05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D30A05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D30A05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b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381000" y="349250"/>
            <a:ext cx="8382000" cy="793750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D30A05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D30A05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rgbClr val="D30A05"/>
                </a:solidFill>
                <a:latin typeface="Comic Sans MS" pitchFamily="66" charset="0"/>
              </a:defRPr>
            </a:lvl1pPr>
            <a:lvl2pPr marL="742950" indent="-285750">
              <a:defRPr sz="2400" b="1">
                <a:solidFill>
                  <a:srgbClr val="D30A05"/>
                </a:solidFill>
                <a:latin typeface="Comic Sans MS" pitchFamily="66" charset="0"/>
              </a:defRPr>
            </a:lvl2pPr>
            <a:lvl3pPr marL="1143000" indent="-228600">
              <a:defRPr sz="2400" b="1">
                <a:solidFill>
                  <a:srgbClr val="D30A05"/>
                </a:solidFill>
                <a:latin typeface="Comic Sans MS" pitchFamily="66" charset="0"/>
              </a:defRPr>
            </a:lvl3pPr>
            <a:lvl4pPr marL="1600200" indent="-228600">
              <a:defRPr sz="2400" b="1">
                <a:solidFill>
                  <a:srgbClr val="D30A05"/>
                </a:solidFill>
                <a:latin typeface="Comic Sans MS" pitchFamily="66" charset="0"/>
              </a:defRPr>
            </a:lvl4pPr>
            <a:lvl5pPr marL="2057400" indent="-228600">
              <a:defRPr sz="2400" b="1">
                <a:solidFill>
                  <a:srgbClr val="D30A05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D30A05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D30A05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D30A05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D30A05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4600">
                <a:solidFill>
                  <a:srgbClr val="000099"/>
                </a:solidFill>
                <a:latin typeface="Insula" pitchFamily="66" charset="0"/>
              </a:rPr>
              <a:t>Wade-Davis Bill (1864)</a:t>
            </a:r>
          </a:p>
        </p:txBody>
      </p:sp>
      <p:sp>
        <p:nvSpPr>
          <p:cNvPr id="40966" name="Text Box 6"/>
          <p:cNvSpPr txBox="1">
            <a:spLocks noChangeArrowheads="1"/>
          </p:cNvSpPr>
          <p:nvPr/>
        </p:nvSpPr>
        <p:spPr bwMode="auto">
          <a:xfrm>
            <a:off x="2209800" y="1409700"/>
            <a:ext cx="4800600" cy="3046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98463" indent="-398463">
              <a:defRPr sz="2400" b="1">
                <a:solidFill>
                  <a:srgbClr val="D30A05"/>
                </a:solidFill>
                <a:latin typeface="Comic Sans MS" pitchFamily="66" charset="0"/>
              </a:defRPr>
            </a:lvl1pPr>
            <a:lvl2pPr marL="742950" indent="-285750">
              <a:defRPr sz="2400" b="1">
                <a:solidFill>
                  <a:srgbClr val="D30A05"/>
                </a:solidFill>
                <a:latin typeface="Comic Sans MS" pitchFamily="66" charset="0"/>
              </a:defRPr>
            </a:lvl2pPr>
            <a:lvl3pPr marL="1143000" indent="-228600">
              <a:defRPr sz="2400" b="1">
                <a:solidFill>
                  <a:srgbClr val="D30A05"/>
                </a:solidFill>
                <a:latin typeface="Comic Sans MS" pitchFamily="66" charset="0"/>
              </a:defRPr>
            </a:lvl3pPr>
            <a:lvl4pPr marL="1600200" indent="-228600">
              <a:defRPr sz="2400" b="1">
                <a:solidFill>
                  <a:srgbClr val="D30A05"/>
                </a:solidFill>
                <a:latin typeface="Comic Sans MS" pitchFamily="66" charset="0"/>
              </a:defRPr>
            </a:lvl4pPr>
            <a:lvl5pPr marL="2057400" indent="-228600">
              <a:defRPr sz="2400" b="1">
                <a:solidFill>
                  <a:srgbClr val="D30A05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D30A05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D30A05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D30A05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D30A05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Clr>
                <a:srgbClr val="D30A05"/>
              </a:buClr>
              <a:buFont typeface="Wingdings" pitchFamily="2" charset="2"/>
              <a:buChar char="«"/>
            </a:pPr>
            <a:r>
              <a:rPr lang="en-US" b="0" dirty="0">
                <a:solidFill>
                  <a:schemeClr val="tx1"/>
                </a:solidFill>
              </a:rPr>
              <a:t>Required 50% of the number of 1860 voters to take an “iron clad” oath of </a:t>
            </a:r>
            <a:r>
              <a:rPr lang="en-US" b="0" dirty="0" smtClean="0">
                <a:solidFill>
                  <a:schemeClr val="tx1"/>
                </a:solidFill>
              </a:rPr>
              <a:t>allegiance</a:t>
            </a:r>
          </a:p>
          <a:p>
            <a:pPr eaLnBrk="1" hangingPunct="1">
              <a:spcBef>
                <a:spcPct val="50000"/>
              </a:spcBef>
              <a:buClr>
                <a:srgbClr val="D30A05"/>
              </a:buClr>
              <a:buFont typeface="Wingdings" pitchFamily="2" charset="2"/>
              <a:buChar char="«"/>
            </a:pPr>
            <a:r>
              <a:rPr lang="en-US" b="0" dirty="0" smtClean="0">
                <a:solidFill>
                  <a:schemeClr val="tx1"/>
                </a:solidFill>
              </a:rPr>
              <a:t>Required </a:t>
            </a:r>
            <a:r>
              <a:rPr lang="en-US" b="0" dirty="0">
                <a:solidFill>
                  <a:schemeClr val="tx1"/>
                </a:solidFill>
              </a:rPr>
              <a:t>a state constitutional </a:t>
            </a:r>
            <a:r>
              <a:rPr lang="en-US" b="0" dirty="0" smtClean="0">
                <a:solidFill>
                  <a:schemeClr val="tx1"/>
                </a:solidFill>
              </a:rPr>
              <a:t>convention.</a:t>
            </a:r>
            <a:endParaRPr lang="en-US" b="0" dirty="0">
              <a:solidFill>
                <a:schemeClr val="tx1"/>
              </a:solidFill>
            </a:endParaRPr>
          </a:p>
          <a:p>
            <a:pPr eaLnBrk="1" hangingPunct="1">
              <a:spcBef>
                <a:spcPct val="50000"/>
              </a:spcBef>
              <a:buClr>
                <a:srgbClr val="D30A05"/>
              </a:buClr>
              <a:buFont typeface="Wingdings" pitchFamily="2" charset="2"/>
              <a:buChar char="«"/>
            </a:pPr>
            <a:r>
              <a:rPr lang="en-US" b="0" dirty="0">
                <a:solidFill>
                  <a:schemeClr val="tx1"/>
                </a:solidFill>
              </a:rPr>
              <a:t>Enacted specific safeguards of freedmen’s liberties.</a:t>
            </a:r>
            <a:endParaRPr lang="en-US" b="0" dirty="0">
              <a:solidFill>
                <a:schemeClr val="tx1"/>
              </a:solidFill>
              <a:sym typeface="Wingdings" pitchFamily="2" charset="2"/>
            </a:endParaRPr>
          </a:p>
        </p:txBody>
      </p:sp>
      <p:pic>
        <p:nvPicPr>
          <p:cNvPr id="7173" name="Picture 9" descr="Davis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AFAFA"/>
              </a:clrFrom>
              <a:clrTo>
                <a:srgbClr val="FAFAFA">
                  <a:alpha val="0"/>
                </a:srgbClr>
              </a:clrTo>
            </a:clrChange>
            <a:lum contras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96113" y="1528763"/>
            <a:ext cx="1889125" cy="236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4" name="Picture 10" descr="Wad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604963"/>
            <a:ext cx="1458913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5" name="Text Box 11"/>
          <p:cNvSpPr txBox="1">
            <a:spLocks noChangeArrowheads="1"/>
          </p:cNvSpPr>
          <p:nvPr/>
        </p:nvSpPr>
        <p:spPr bwMode="auto">
          <a:xfrm>
            <a:off x="228600" y="3814763"/>
            <a:ext cx="15240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rgbClr val="D30A05"/>
                </a:solidFill>
                <a:latin typeface="Comic Sans MS" pitchFamily="66" charset="0"/>
              </a:defRPr>
            </a:lvl1pPr>
            <a:lvl2pPr marL="742950" indent="-285750">
              <a:defRPr sz="2400" b="1">
                <a:solidFill>
                  <a:srgbClr val="D30A05"/>
                </a:solidFill>
                <a:latin typeface="Comic Sans MS" pitchFamily="66" charset="0"/>
              </a:defRPr>
            </a:lvl2pPr>
            <a:lvl3pPr marL="1143000" indent="-228600">
              <a:defRPr sz="2400" b="1">
                <a:solidFill>
                  <a:srgbClr val="D30A05"/>
                </a:solidFill>
                <a:latin typeface="Comic Sans MS" pitchFamily="66" charset="0"/>
              </a:defRPr>
            </a:lvl3pPr>
            <a:lvl4pPr marL="1600200" indent="-228600">
              <a:defRPr sz="2400" b="1">
                <a:solidFill>
                  <a:srgbClr val="D30A05"/>
                </a:solidFill>
                <a:latin typeface="Comic Sans MS" pitchFamily="66" charset="0"/>
              </a:defRPr>
            </a:lvl4pPr>
            <a:lvl5pPr marL="2057400" indent="-228600">
              <a:defRPr sz="2400" b="1">
                <a:solidFill>
                  <a:srgbClr val="D30A05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D30A05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D30A05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D30A05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D30A05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000" b="0"/>
              <a:t>Senator</a:t>
            </a:r>
            <a:br>
              <a:rPr lang="en-US" sz="2000" b="0"/>
            </a:br>
            <a:r>
              <a:rPr lang="en-US" sz="2000" b="0"/>
              <a:t>Benjamin</a:t>
            </a:r>
            <a:br>
              <a:rPr lang="en-US" sz="2000" b="0"/>
            </a:br>
            <a:r>
              <a:rPr lang="en-US" sz="2000" b="0"/>
              <a:t>Wade</a:t>
            </a:r>
            <a:br>
              <a:rPr lang="en-US" sz="2000" b="0"/>
            </a:br>
            <a:r>
              <a:rPr lang="en-US" sz="2000" b="0"/>
              <a:t>(R-OH)</a:t>
            </a:r>
          </a:p>
        </p:txBody>
      </p:sp>
      <p:sp>
        <p:nvSpPr>
          <p:cNvPr id="7176" name="Text Box 13"/>
          <p:cNvSpPr txBox="1">
            <a:spLocks noChangeArrowheads="1"/>
          </p:cNvSpPr>
          <p:nvPr/>
        </p:nvSpPr>
        <p:spPr bwMode="auto">
          <a:xfrm>
            <a:off x="7086600" y="3814763"/>
            <a:ext cx="17526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rgbClr val="D30A05"/>
                </a:solidFill>
                <a:latin typeface="Comic Sans MS" pitchFamily="66" charset="0"/>
              </a:defRPr>
            </a:lvl1pPr>
            <a:lvl2pPr marL="742950" indent="-285750">
              <a:defRPr sz="2400" b="1">
                <a:solidFill>
                  <a:srgbClr val="D30A05"/>
                </a:solidFill>
                <a:latin typeface="Comic Sans MS" pitchFamily="66" charset="0"/>
              </a:defRPr>
            </a:lvl2pPr>
            <a:lvl3pPr marL="1143000" indent="-228600">
              <a:defRPr sz="2400" b="1">
                <a:solidFill>
                  <a:srgbClr val="D30A05"/>
                </a:solidFill>
                <a:latin typeface="Comic Sans MS" pitchFamily="66" charset="0"/>
              </a:defRPr>
            </a:lvl3pPr>
            <a:lvl4pPr marL="1600200" indent="-228600">
              <a:defRPr sz="2400" b="1">
                <a:solidFill>
                  <a:srgbClr val="D30A05"/>
                </a:solidFill>
                <a:latin typeface="Comic Sans MS" pitchFamily="66" charset="0"/>
              </a:defRPr>
            </a:lvl4pPr>
            <a:lvl5pPr marL="2057400" indent="-228600">
              <a:defRPr sz="2400" b="1">
                <a:solidFill>
                  <a:srgbClr val="D30A05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D30A05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D30A05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D30A05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D30A05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000" b="0"/>
              <a:t>Congressman</a:t>
            </a:r>
            <a:br>
              <a:rPr lang="en-US" sz="2000" b="0"/>
            </a:br>
            <a:r>
              <a:rPr lang="en-US" sz="2000" b="0"/>
              <a:t>Henry</a:t>
            </a:r>
            <a:br>
              <a:rPr lang="en-US" sz="2000" b="0"/>
            </a:br>
            <a:r>
              <a:rPr lang="en-US" sz="2000" b="0"/>
              <a:t>W. Davis</a:t>
            </a:r>
            <a:br>
              <a:rPr lang="en-US" sz="2000" b="0"/>
            </a:br>
            <a:r>
              <a:rPr lang="en-US" sz="2000" b="0"/>
              <a:t>(R-MD)</a:t>
            </a:r>
          </a:p>
        </p:txBody>
      </p:sp>
    </p:spTree>
    <p:extLst>
      <p:ext uri="{BB962C8B-B14F-4D97-AF65-F5344CB8AC3E}">
        <p14:creationId xmlns:p14="http://schemas.microsoft.com/office/powerpoint/2010/main" val="3336426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409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2000"/>
                                        <p:tgtEl>
                                          <p:spTgt spid="409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2000"/>
                                        <p:tgtEl>
                                          <p:spTgt spid="409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52400" y="457200"/>
            <a:ext cx="8077200" cy="1371600"/>
          </a:xfrm>
        </p:spPr>
        <p:txBody>
          <a:bodyPr/>
          <a:lstStyle/>
          <a:p>
            <a:pPr eaLnBrk="1" hangingPunct="1"/>
            <a:r>
              <a:rPr lang="en-US" sz="5400" b="1" smtClean="0"/>
              <a:t>JOHNSON’S PLAN</a:t>
            </a:r>
          </a:p>
        </p:txBody>
      </p:sp>
      <p:sp>
        <p:nvSpPr>
          <p:cNvPr id="61443" name="Rectangle 5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0" y="1905000"/>
            <a:ext cx="4343400" cy="5105400"/>
          </a:xfrm>
        </p:spPr>
        <p:txBody>
          <a:bodyPr/>
          <a:lstStyle/>
          <a:p>
            <a:pPr eaLnBrk="1" hangingPunct="1"/>
            <a:r>
              <a:rPr lang="en-US" sz="2400" dirty="0" smtClean="0"/>
              <a:t>He excluded high ranking Confederates and wealthy planters from the oath, </a:t>
            </a:r>
          </a:p>
          <a:p>
            <a:pPr eaLnBrk="1" hangingPunct="1"/>
            <a:endParaRPr lang="en-US" sz="2400" dirty="0"/>
          </a:p>
          <a:p>
            <a:pPr eaLnBrk="1" hangingPunct="1"/>
            <a:r>
              <a:rPr lang="en-US" sz="2400" dirty="0" smtClean="0"/>
              <a:t>“White men alone must manage the South”</a:t>
            </a:r>
          </a:p>
        </p:txBody>
      </p:sp>
      <p:pic>
        <p:nvPicPr>
          <p:cNvPr id="61444" name="Picture 4" descr="johnsonandrew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426720"/>
            <a:ext cx="1654175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45" name="Picture 11" descr="confed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2362200"/>
            <a:ext cx="4191000" cy="403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587702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1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61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2" grpId="0"/>
      <p:bldP spid="6144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Failures on Lincoln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124200" cy="4525963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Black Codes</a:t>
            </a:r>
          </a:p>
          <a:p>
            <a:r>
              <a:rPr lang="en-US" dirty="0" smtClean="0"/>
              <a:t>Pardoned 13,500 </a:t>
            </a:r>
            <a:r>
              <a:rPr lang="en-US" dirty="0" err="1" smtClean="0"/>
              <a:t>Confeds</a:t>
            </a:r>
            <a:r>
              <a:rPr lang="en-US" dirty="0" smtClean="0"/>
              <a:t>.</a:t>
            </a:r>
          </a:p>
          <a:p>
            <a:r>
              <a:rPr lang="en-US" dirty="0" smtClean="0"/>
              <a:t>Refusal to ratify 14th Amendment</a:t>
            </a:r>
          </a:p>
          <a:p>
            <a:r>
              <a:rPr lang="en-US" dirty="0" smtClean="0"/>
              <a:t>Support for Radical Republicans </a:t>
            </a:r>
          </a:p>
          <a:p>
            <a:endParaRPr lang="en-US" dirty="0"/>
          </a:p>
        </p:txBody>
      </p:sp>
      <p:pic>
        <p:nvPicPr>
          <p:cNvPr id="6146" name="Picture 2" descr="https://encrypted-tbn3.google.com/images?q=tbn:ANd9GcQnE_gmjwDuRQLbbGzTmeNbc2vVOKVk2pYQQIzmaxrxLHEEiJ8hj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1600200"/>
            <a:ext cx="3810000" cy="46964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996679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52400" y="457200"/>
            <a:ext cx="8077200" cy="1371600"/>
          </a:xfrm>
        </p:spPr>
        <p:txBody>
          <a:bodyPr/>
          <a:lstStyle/>
          <a:p>
            <a:pPr eaLnBrk="1" hangingPunct="1"/>
            <a:r>
              <a:rPr lang="en-US" sz="5400" b="1" smtClean="0"/>
              <a:t>CONGRESS PLAN</a:t>
            </a:r>
          </a:p>
        </p:txBody>
      </p:sp>
      <p:sp>
        <p:nvSpPr>
          <p:cNvPr id="62467" name="Rectangle 14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304800" y="1981200"/>
            <a:ext cx="4267200" cy="5105400"/>
          </a:xfrm>
        </p:spPr>
        <p:txBody>
          <a:bodyPr/>
          <a:lstStyle/>
          <a:p>
            <a:pPr eaLnBrk="1" hangingPunct="1"/>
            <a:r>
              <a:rPr lang="en-US" sz="2400" dirty="0" smtClean="0"/>
              <a:t>Civil Rights Act, </a:t>
            </a:r>
          </a:p>
          <a:p>
            <a:pPr eaLnBrk="1" hangingPunct="1"/>
            <a:r>
              <a:rPr lang="en-US" sz="2400" dirty="0" smtClean="0"/>
              <a:t>Freedmen’s Bureau Act</a:t>
            </a:r>
          </a:p>
          <a:p>
            <a:pPr eaLnBrk="1" hangingPunct="1"/>
            <a:r>
              <a:rPr lang="en-US" sz="2400" dirty="0" smtClean="0"/>
              <a:t>14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 Amendment </a:t>
            </a:r>
          </a:p>
          <a:p>
            <a:pPr eaLnBrk="1" hangingPunct="1"/>
            <a:r>
              <a:rPr lang="en-US" sz="2400" dirty="0" smtClean="0"/>
              <a:t>Reconstruction Act - 1867</a:t>
            </a:r>
          </a:p>
        </p:txBody>
      </p:sp>
      <p:pic>
        <p:nvPicPr>
          <p:cNvPr id="62469" name="Picture 18" descr="johnsonKickingFreedmensBureauCrop48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2209800"/>
            <a:ext cx="4191000" cy="396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2470" name="Text Box 19"/>
          <p:cNvSpPr txBox="1">
            <a:spLocks noChangeArrowheads="1"/>
          </p:cNvSpPr>
          <p:nvPr/>
        </p:nvSpPr>
        <p:spPr bwMode="auto">
          <a:xfrm>
            <a:off x="5181600" y="6172200"/>
            <a:ext cx="35052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>
                <a:solidFill>
                  <a:schemeClr val="bg2"/>
                </a:solidFill>
              </a:rPr>
              <a:t>Congress overrode Johnson’s veto of Freedmen’s Bureau</a:t>
            </a:r>
          </a:p>
        </p:txBody>
      </p:sp>
    </p:spTree>
    <p:extLst>
      <p:ext uri="{BB962C8B-B14F-4D97-AF65-F5344CB8AC3E}">
        <p14:creationId xmlns:p14="http://schemas.microsoft.com/office/powerpoint/2010/main" val="20630988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2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62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66" grpId="0"/>
      <p:bldP spid="62467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389</TotalTime>
  <Words>653</Words>
  <Application>Microsoft Office PowerPoint</Application>
  <PresentationFormat>On-screen Show (4:3)</PresentationFormat>
  <Paragraphs>88</Paragraphs>
  <Slides>11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Calibri</vt:lpstr>
      <vt:lpstr>Comic Sans MS</vt:lpstr>
      <vt:lpstr>DavysOtherDingbats</vt:lpstr>
      <vt:lpstr>Insula</vt:lpstr>
      <vt:lpstr>Wingdings</vt:lpstr>
      <vt:lpstr>Office Theme</vt:lpstr>
      <vt:lpstr>PowerPoint Presentation</vt:lpstr>
      <vt:lpstr>Issues at Hand</vt:lpstr>
      <vt:lpstr>President Lincoln’s Plan</vt:lpstr>
      <vt:lpstr>President Lincoln’s Plan</vt:lpstr>
      <vt:lpstr>Failures on Lincoln Plan</vt:lpstr>
      <vt:lpstr>PowerPoint Presentation</vt:lpstr>
      <vt:lpstr>JOHNSON’S PLAN</vt:lpstr>
      <vt:lpstr>Failures on Lincoln Plan</vt:lpstr>
      <vt:lpstr>CONGRESS PLAN</vt:lpstr>
      <vt:lpstr>PowerPoint Presentation</vt:lpstr>
      <vt:lpstr>JOHNSON IMPEACHED</vt:lpstr>
    </vt:vector>
  </TitlesOfParts>
  <Company>JCPS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Joshua Abel</dc:creator>
  <cp:lastModifiedBy>Abell, Joshua L</cp:lastModifiedBy>
  <cp:revision>4</cp:revision>
  <dcterms:created xsi:type="dcterms:W3CDTF">2011-12-12T22:32:20Z</dcterms:created>
  <dcterms:modified xsi:type="dcterms:W3CDTF">2015-11-11T12:47:12Z</dcterms:modified>
</cp:coreProperties>
</file>