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1" r:id="rId5"/>
    <p:sldId id="263" r:id="rId6"/>
    <p:sldId id="264" r:id="rId7"/>
    <p:sldId id="265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81" r:id="rId19"/>
    <p:sldId id="284" r:id="rId20"/>
    <p:sldId id="286" r:id="rId21"/>
    <p:sldId id="287" r:id="rId22"/>
    <p:sldId id="288" r:id="rId23"/>
    <p:sldId id="289" r:id="rId24"/>
    <p:sldId id="290" r:id="rId25"/>
    <p:sldId id="292" r:id="rId26"/>
    <p:sldId id="293" r:id="rId27"/>
    <p:sldId id="295" r:id="rId28"/>
    <p:sldId id="297" r:id="rId29"/>
    <p:sldId id="29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E9641-6171-4C02-8206-1DB00EF67FD6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815C9-1672-4A39-BBAB-51113503B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9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96EBC-AFA9-40F7-A723-44DD435AAE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8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WWII ended, Americans turned their attention to their families and jobs</a:t>
            </a:r>
          </a:p>
          <a:p>
            <a:r>
              <a:rPr lang="en-US" dirty="0" smtClean="0"/>
              <a:t>New businesses and technology created  opportunities for many</a:t>
            </a:r>
          </a:p>
          <a:p>
            <a:r>
              <a:rPr lang="en-US" dirty="0" smtClean="0"/>
              <a:t>By the end of the 1950s, Americans were enjoying the highest standard of living in the world</a:t>
            </a:r>
          </a:p>
          <a:p>
            <a:r>
              <a:rPr lang="en-US" dirty="0" smtClean="0"/>
              <a:t>During the 1950s, businesses expanded rapidly</a:t>
            </a:r>
          </a:p>
          <a:p>
            <a:r>
              <a:rPr lang="en-US" dirty="0" smtClean="0"/>
              <a:t>More and more people held “white-collar” jobs - clerical, management, or professional jobs</a:t>
            </a:r>
          </a:p>
          <a:p>
            <a:r>
              <a:rPr lang="en-US" dirty="0" smtClean="0"/>
              <a:t>The fields of sales, advertising, insurance and communications exploded </a:t>
            </a:r>
          </a:p>
          <a:p>
            <a:r>
              <a:rPr lang="en-US" dirty="0" smtClean="0"/>
              <a:t>American workers found themselves becoming standardized </a:t>
            </a:r>
          </a:p>
          <a:p>
            <a:r>
              <a:rPr lang="en-US" dirty="0" smtClean="0"/>
              <a:t>Called the “Organization Man,” the modern worker struggled with a loss of individualism</a:t>
            </a:r>
          </a:p>
          <a:p>
            <a:r>
              <a:rPr lang="en-US" dirty="0" smtClean="0"/>
              <a:t>Businesses did not want creative thinkers, rebels or anyone that would “rock the boat”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96EBC-AFA9-40F7-A723-44DD435AAE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82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200" b="1" dirty="0" smtClean="0"/>
              <a:t>After the rationing of WWII, inexpensive and plentiful fuel and easy credit led many to buy cars</a:t>
            </a:r>
          </a:p>
          <a:p>
            <a:pPr eaLnBrk="1" hangingPunct="1"/>
            <a:r>
              <a:rPr lang="en-US" sz="1200" b="1" dirty="0" smtClean="0"/>
              <a:t>By 1960, over 60 million Americans owned autos</a:t>
            </a:r>
          </a:p>
          <a:p>
            <a:endParaRPr lang="en-US" dirty="0" smtClean="0"/>
          </a:p>
          <a:p>
            <a:r>
              <a:rPr lang="en-US" dirty="0" smtClean="0"/>
              <a:t>In 1956 Ike authorized a nationwide highway network – 41,000 miles of road linking America</a:t>
            </a:r>
          </a:p>
          <a:p>
            <a:r>
              <a:rPr lang="en-US" dirty="0" smtClean="0"/>
              <a:t>The Interstate Highway system resulted in:</a:t>
            </a:r>
          </a:p>
          <a:p>
            <a:r>
              <a:rPr lang="en-US" dirty="0" smtClean="0"/>
              <a:t>More trucking</a:t>
            </a:r>
          </a:p>
          <a:p>
            <a:r>
              <a:rPr lang="en-US" dirty="0" smtClean="0"/>
              <a:t>Less railroad</a:t>
            </a:r>
          </a:p>
          <a:p>
            <a:r>
              <a:rPr lang="en-US" dirty="0" smtClean="0"/>
              <a:t>More suburbs, further away </a:t>
            </a:r>
          </a:p>
          <a:p>
            <a:endParaRPr lang="en-US" dirty="0" smtClean="0"/>
          </a:p>
          <a:p>
            <a:r>
              <a:rPr lang="en-US" dirty="0" err="1" smtClean="0"/>
              <a:t>Automania</a:t>
            </a:r>
            <a:r>
              <a:rPr lang="en-US" dirty="0" smtClean="0"/>
              <a:t>” spurred the construction of roads linking major cities while connecting schools, shopping centers and workplaces to residential suburbs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96EBC-AFA9-40F7-A723-44DD435AAE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36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Americans worked in cities, but fewer and fewer of them lived there</a:t>
            </a:r>
          </a:p>
          <a:p>
            <a:r>
              <a:rPr lang="en-US" dirty="0" smtClean="0"/>
              <a:t>New highways and the affordability of cars and gasoline made commuting possible</a:t>
            </a:r>
          </a:p>
          <a:p>
            <a:r>
              <a:rPr lang="en-US" dirty="0" smtClean="0"/>
              <a:t>Of the 13 million homes built in the 1950s, 85% were built in suburbs</a:t>
            </a:r>
          </a:p>
          <a:p>
            <a:r>
              <a:rPr lang="en-US" dirty="0" smtClean="0"/>
              <a:t>For many, the suburbs were the American Dream</a:t>
            </a:r>
          </a:p>
          <a:p>
            <a:r>
              <a:rPr lang="en-US" dirty="0" smtClean="0"/>
              <a:t>During the late 1940s and through the early 1960s the birthrate in the U.S. soared</a:t>
            </a:r>
          </a:p>
          <a:p>
            <a:r>
              <a:rPr lang="en-US" dirty="0" smtClean="0"/>
              <a:t>At its height in 1957, a baby was born in America every 7 seconds (over 4.3 million babies in ’57 alone)</a:t>
            </a:r>
          </a:p>
          <a:p>
            <a:r>
              <a:rPr lang="en-US" dirty="0" smtClean="0"/>
              <a:t>Baby boomers represent the largest generation in the nation’s history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96EBC-AFA9-40F7-A723-44DD435AAE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53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new product after another appeared in the marketplace</a:t>
            </a:r>
          </a:p>
          <a:p>
            <a:r>
              <a:rPr lang="en-US" dirty="0" smtClean="0"/>
              <a:t>Appliances, electronics, and other household goods were especially popular</a:t>
            </a:r>
          </a:p>
          <a:p>
            <a:r>
              <a:rPr lang="en-US" dirty="0" smtClean="0"/>
              <a:t>The first credit card (Diner’s Club) appeared in 1950 and American Express was introduced in 1958</a:t>
            </a:r>
          </a:p>
          <a:p>
            <a:r>
              <a:rPr lang="en-US" dirty="0" smtClean="0"/>
              <a:t>Personal debt increased nearly 3x in the 1950s</a:t>
            </a:r>
          </a:p>
          <a:p>
            <a:r>
              <a:rPr lang="en-US" dirty="0" smtClean="0"/>
              <a:t>The advertising industry capitalized on runaway consumerism by encouraging more spending</a:t>
            </a:r>
          </a:p>
          <a:p>
            <a:r>
              <a:rPr lang="en-US" dirty="0" smtClean="0"/>
              <a:t>Ads were everywhere</a:t>
            </a:r>
          </a:p>
          <a:p>
            <a:r>
              <a:rPr lang="en-US" dirty="0" smtClean="0"/>
              <a:t>Ad agencies increased their spending 50% during the 1950s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96EBC-AFA9-40F7-A723-44DD435AAE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13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Conglomerates, major corporations that include a number of smaller companies in unrelated fields, emerged in the 1950s</a:t>
            </a:r>
          </a:p>
          <a:p>
            <a:r>
              <a:rPr lang="en-US" dirty="0" smtClean="0"/>
              <a:t>One conglomerate, International Telephone and Telegraph (ITT), bought rental car companies and hotel chains</a:t>
            </a:r>
          </a:p>
          <a:p>
            <a:r>
              <a:rPr lang="en-US" dirty="0" smtClean="0"/>
              <a:t>Another strategy for business expansion was franchising</a:t>
            </a:r>
          </a:p>
          <a:p>
            <a:r>
              <a:rPr lang="en-US" dirty="0" smtClean="0"/>
              <a:t>A franchise is a company that offers similar services in many locations</a:t>
            </a:r>
          </a:p>
          <a:p>
            <a:r>
              <a:rPr lang="en-US" dirty="0" smtClean="0"/>
              <a:t>Fast food restaurants developed the first franchises in America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96EBC-AFA9-40F7-A723-44DD435AAE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48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Americans experienced shorter work weeks and more vacation time than ever before</a:t>
            </a:r>
          </a:p>
          <a:p>
            <a:r>
              <a:rPr lang="en-US" dirty="0" smtClean="0"/>
              <a:t>Leisure time activities became a multi-billion dollar industry</a:t>
            </a:r>
          </a:p>
          <a:p>
            <a:r>
              <a:rPr lang="en-US" dirty="0" smtClean="0"/>
              <a:t>Labor-saving devices added more spare time </a:t>
            </a:r>
          </a:p>
          <a:p>
            <a:r>
              <a:rPr lang="en-US" dirty="0" smtClean="0"/>
              <a:t>In 1953 alone Americans spent $30 billion on leisure</a:t>
            </a:r>
          </a:p>
          <a:p>
            <a:r>
              <a:rPr lang="en-US" dirty="0" smtClean="0"/>
              <a:t>Popular activities included fishing, bowling, hunting and golf</a:t>
            </a:r>
          </a:p>
          <a:p>
            <a:r>
              <a:rPr lang="en-US" dirty="0" smtClean="0"/>
              <a:t>Americans attended, or watched on T.V., football, baseball and basketball games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96EBC-AFA9-40F7-A723-44DD435AAEC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16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200" b="1" dirty="0" smtClean="0"/>
              <a:t>After the rationing of WWII, inexpensive and plentiful fuel and easy credit led many to buy cars</a:t>
            </a:r>
          </a:p>
          <a:p>
            <a:pPr eaLnBrk="1" hangingPunct="1"/>
            <a:r>
              <a:rPr lang="en-US" sz="1200" b="1" dirty="0" smtClean="0"/>
              <a:t>By 1960, over 60 million Americans owned autos</a:t>
            </a:r>
          </a:p>
          <a:p>
            <a:endParaRPr lang="en-US" dirty="0" smtClean="0"/>
          </a:p>
          <a:p>
            <a:r>
              <a:rPr lang="en-US" dirty="0" smtClean="0"/>
              <a:t>In 1956 Ike authorized a nationwide highway network – 41,000 miles of road linking America</a:t>
            </a:r>
          </a:p>
          <a:p>
            <a:r>
              <a:rPr lang="en-US" dirty="0" smtClean="0"/>
              <a:t>The Interstate Highway system resulted in:</a:t>
            </a:r>
          </a:p>
          <a:p>
            <a:r>
              <a:rPr lang="en-US" dirty="0" smtClean="0"/>
              <a:t>More trucking</a:t>
            </a:r>
          </a:p>
          <a:p>
            <a:r>
              <a:rPr lang="en-US" dirty="0" smtClean="0"/>
              <a:t>Less railroad</a:t>
            </a:r>
          </a:p>
          <a:p>
            <a:r>
              <a:rPr lang="en-US" dirty="0" smtClean="0"/>
              <a:t>More suburbs, further away </a:t>
            </a:r>
          </a:p>
          <a:p>
            <a:endParaRPr lang="en-US" dirty="0" smtClean="0"/>
          </a:p>
          <a:p>
            <a:r>
              <a:rPr lang="en-US" dirty="0" err="1" smtClean="0"/>
              <a:t>Automania</a:t>
            </a:r>
            <a:r>
              <a:rPr lang="en-US" dirty="0" smtClean="0"/>
              <a:t>” spurred the construction of roads linking major cities while connecting schools, shopping centers and workplaces to residential suburbs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96EBC-AFA9-40F7-A723-44DD435AAEC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36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return to traditional roles after the war was the norm</a:t>
            </a:r>
          </a:p>
          <a:p>
            <a:r>
              <a:rPr lang="en-US" dirty="0" smtClean="0"/>
              <a:t>Men were expected to work, while women were expected to stay  home and care for the children</a:t>
            </a:r>
          </a:p>
          <a:p>
            <a:r>
              <a:rPr lang="en-US" dirty="0" smtClean="0"/>
              <a:t>Conflict emerged as many women wanted to stay in the workforce</a:t>
            </a:r>
          </a:p>
          <a:p>
            <a:r>
              <a:rPr lang="en-US" dirty="0" smtClean="0"/>
              <a:t>Divorce rates surged</a:t>
            </a:r>
          </a:p>
          <a:p>
            <a:r>
              <a:rPr lang="en-US" dirty="0" smtClean="0"/>
              <a:t>Experts who predicted a postwar depression were proved wrong as they failed to consider the $135 billion in savings Americans had accumulated from defense work, service pay, and investments in war bonds</a:t>
            </a:r>
          </a:p>
          <a:p>
            <a:r>
              <a:rPr lang="en-US" dirty="0" smtClean="0"/>
              <a:t>Americans were ready to buy consumer goods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b="1" dirty="0" smtClean="0">
                <a:solidFill>
                  <a:srgbClr val="000000"/>
                </a:solidFill>
              </a:rPr>
              <a:t>One persistent postwar issue involved labor strikes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b="1" dirty="0" smtClean="0">
                <a:solidFill>
                  <a:srgbClr val="000000"/>
                </a:solidFill>
              </a:rPr>
              <a:t>In 1946 alone, 4.5 million discontented workers, including Steelworkers, coal miners and railroad workers went on strike</a:t>
            </a:r>
          </a:p>
          <a:p>
            <a:r>
              <a:rPr lang="en-US" dirty="0" smtClean="0"/>
              <a:t>Truman refused to let strikes cripple the nation</a:t>
            </a:r>
          </a:p>
          <a:p>
            <a:r>
              <a:rPr lang="en-US" dirty="0" smtClean="0"/>
              <a:t>He threatened to draft the striking workers and then order them as soldiers to return to work</a:t>
            </a:r>
          </a:p>
          <a:p>
            <a:r>
              <a:rPr lang="en-US" dirty="0" smtClean="0"/>
              <a:t>The strategy worked as strikers returned to their jobs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96EBC-AFA9-40F7-A723-44DD435AAE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2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200" b="1" dirty="0" smtClean="0">
                <a:solidFill>
                  <a:srgbClr val="000000"/>
                </a:solidFill>
              </a:rPr>
              <a:t>African Americans felt they deserved equal rights, especially after hundreds of thousands served in WWII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b="1" dirty="0" smtClean="0">
                <a:solidFill>
                  <a:srgbClr val="000000"/>
                </a:solidFill>
              </a:rPr>
              <a:t>Truman took action in 1948 by desegregating the armed forces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b="1" dirty="0" smtClean="0">
                <a:solidFill>
                  <a:srgbClr val="000000"/>
                </a:solidFill>
              </a:rPr>
              <a:t>Additionally, Truman ordered an end to discrimination in the hiring of governmental employees</a:t>
            </a:r>
          </a:p>
          <a:p>
            <a:endParaRPr lang="en-US" dirty="0" smtClean="0"/>
          </a:p>
          <a:p>
            <a:r>
              <a:rPr lang="en-US" dirty="0" smtClean="0"/>
              <a:t>Fair deal – extension of New Deal</a:t>
            </a:r>
          </a:p>
          <a:p>
            <a:r>
              <a:rPr lang="en-US" dirty="0" smtClean="0"/>
              <a:t>SS benefits increased, </a:t>
            </a:r>
            <a:r>
              <a:rPr lang="en-US" dirty="0" err="1" smtClean="0"/>
              <a:t>minumum</a:t>
            </a:r>
            <a:r>
              <a:rPr lang="en-US" baseline="0" dirty="0" smtClean="0"/>
              <a:t> wage increased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96EBC-AFA9-40F7-A723-44DD435AAE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42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1951 Truman’s approval rating sank to an all-time low of just 23%</a:t>
            </a:r>
          </a:p>
          <a:p>
            <a:r>
              <a:rPr lang="en-US" dirty="0" smtClean="0"/>
              <a:t>Why? Korean War, rising tide of McCarthyism, and a general impression of ineffectiveness </a:t>
            </a:r>
          </a:p>
          <a:p>
            <a:r>
              <a:rPr lang="en-US" dirty="0" smtClean="0"/>
              <a:t>Eisenhower used the slogan, “I Like Ike” for his presidential campaign</a:t>
            </a:r>
          </a:p>
          <a:p>
            <a:r>
              <a:rPr lang="en-US" dirty="0" smtClean="0"/>
              <a:t>Republicans used Ike’s strong military background to emphasize his ability to combat Communism worldwide</a:t>
            </a:r>
          </a:p>
          <a:p>
            <a:r>
              <a:rPr lang="en-US" dirty="0" smtClean="0"/>
              <a:t>One potential disaster for Ike was his running mate’s alleged “slush fund”</a:t>
            </a:r>
          </a:p>
          <a:p>
            <a:r>
              <a:rPr lang="en-US" dirty="0" smtClean="0"/>
              <a:t>Richard Nixon responded by going on T.V. and delivering an emotional speech denying charges but admitting to accepting one gift for his children – a dog named Checkers</a:t>
            </a:r>
          </a:p>
          <a:p>
            <a:r>
              <a:rPr lang="en-US" dirty="0" smtClean="0"/>
              <a:t>The “Checkers speech” saved the ticket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96EBC-AFA9-40F7-A723-44DD435AAE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06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Investigate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gov</a:t>
            </a:r>
            <a:r>
              <a:rPr lang="en-US" baseline="0" dirty="0" smtClean="0"/>
              <a:t> employees, dismiss those who are </a:t>
            </a:r>
            <a:r>
              <a:rPr lang="en-US" baseline="0" dirty="0" err="1" smtClean="0"/>
              <a:t>unloyal</a:t>
            </a:r>
            <a:endParaRPr lang="en-US" baseline="0" dirty="0" smtClean="0"/>
          </a:p>
          <a:p>
            <a:r>
              <a:rPr lang="en-US" baseline="0" dirty="0" smtClean="0"/>
              <a:t>3.2 million investigates, 202 dismissed, 2900 resigned or quit because of rights violation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96EBC-AFA9-40F7-A723-44DD435AAE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05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Investigate communist threats and activity inside and outside US </a:t>
            </a:r>
            <a:r>
              <a:rPr lang="en-US" dirty="0" err="1" smtClean="0"/>
              <a:t>gov</a:t>
            </a:r>
            <a:endParaRPr lang="en-US" dirty="0" smtClean="0"/>
          </a:p>
          <a:p>
            <a:r>
              <a:rPr lang="en-US" dirty="0" smtClean="0"/>
              <a:t>Film industry</a:t>
            </a:r>
          </a:p>
          <a:p>
            <a:r>
              <a:rPr lang="en-US" dirty="0" smtClean="0"/>
              <a:t>Ten unfriendly actors</a:t>
            </a:r>
            <a:r>
              <a:rPr lang="en-US" baseline="0" dirty="0" smtClean="0"/>
              <a:t> were called to testify but refused; as a result, sent to prison</a:t>
            </a:r>
          </a:p>
          <a:p>
            <a:r>
              <a:rPr lang="en-US" baseline="0" dirty="0" smtClean="0"/>
              <a:t>Jackie Robinson called before committee </a:t>
            </a:r>
            <a:r>
              <a:rPr lang="en-US" baseline="0" dirty="0" err="1" smtClean="0"/>
              <a:t>ab</a:t>
            </a:r>
            <a:r>
              <a:rPr lang="en-US" baseline="0" dirty="0" smtClean="0"/>
              <a:t> appeal of communism to blacks</a:t>
            </a:r>
          </a:p>
          <a:p>
            <a:r>
              <a:rPr lang="en-US" baseline="0" dirty="0" smtClean="0"/>
              <a:t>Ronald Reagan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96EBC-AFA9-40F7-A723-44DD435AAE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68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Alger Hiss</a:t>
            </a:r>
            <a:r>
              <a:rPr lang="en-US" baseline="0" dirty="0" smtClean="0"/>
              <a:t> – accused of spying for soviets; friend claimed Hiss had US documents on a microfilm; typed documents</a:t>
            </a:r>
          </a:p>
          <a:p>
            <a:r>
              <a:rPr lang="en-US" baseline="0" dirty="0" smtClean="0"/>
              <a:t>Nixon pursues him for months; found guilty of perjury but WAS guilty of espionage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Rosenbergs</a:t>
            </a:r>
            <a:r>
              <a:rPr lang="en-US" baseline="0" dirty="0" smtClean="0"/>
              <a:t> – Ethel and Julius</a:t>
            </a:r>
          </a:p>
          <a:p>
            <a:r>
              <a:rPr lang="en-US" baseline="0" dirty="0" smtClean="0"/>
              <a:t>Soviets got bomb WAY too easy; Klaus Fuchs admits to giving info to Russians</a:t>
            </a:r>
          </a:p>
          <a:p>
            <a:r>
              <a:rPr lang="en-US" baseline="0" dirty="0" err="1" smtClean="0"/>
              <a:t>Rosenbergs</a:t>
            </a:r>
            <a:r>
              <a:rPr lang="en-US" baseline="0" dirty="0" smtClean="0"/>
              <a:t> accused of </a:t>
            </a:r>
            <a:r>
              <a:rPr lang="en-US" baseline="0" dirty="0" err="1" smtClean="0"/>
              <a:t>espoinage</a:t>
            </a:r>
            <a:r>
              <a:rPr lang="en-US" baseline="0" dirty="0" smtClean="0"/>
              <a:t> and plot for terrorism, sentenced to death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96EBC-AFA9-40F7-A723-44DD435AAE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53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anti-</a:t>
            </a:r>
            <a:r>
              <a:rPr lang="en-US" dirty="0" err="1" smtClean="0"/>
              <a:t>commy</a:t>
            </a:r>
            <a:r>
              <a:rPr lang="en-US" baseline="0" dirty="0" smtClean="0"/>
              <a:t> measures – 39 states passed laws </a:t>
            </a:r>
            <a:r>
              <a:rPr lang="en-US" baseline="0" dirty="0" err="1" smtClean="0"/>
              <a:t>makinit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iliiegal</a:t>
            </a:r>
            <a:r>
              <a:rPr lang="en-US" baseline="0" dirty="0" smtClean="0"/>
              <a:t> to advocate the violent overthrow of the government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96EBC-AFA9-40F7-A723-44DD435AAE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48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</a:p>
          <a:p>
            <a:r>
              <a:rPr lang="en-US" dirty="0" smtClean="0"/>
              <a:t>Unemployment </a:t>
            </a:r>
            <a:r>
              <a:rPr lang="en-US" dirty="0" err="1" smtClean="0"/>
              <a:t>benies</a:t>
            </a:r>
            <a:r>
              <a:rPr lang="en-US" baseline="0" dirty="0" smtClean="0"/>
              <a:t> while </a:t>
            </a:r>
            <a:r>
              <a:rPr lang="en-US" baseline="0" dirty="0" err="1" smtClean="0"/>
              <a:t>lookin</a:t>
            </a:r>
            <a:r>
              <a:rPr lang="en-US" baseline="0" dirty="0" smtClean="0"/>
              <a:t> for work</a:t>
            </a:r>
          </a:p>
          <a:p>
            <a:r>
              <a:rPr lang="en-US" baseline="0" dirty="0" smtClean="0"/>
              <a:t>Used money to buy homes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96EBC-AFA9-40F7-A723-44DD435AAE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24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DAD5-AD43-4DE2-83E7-58F5CC482745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D72B-B92D-423C-AD12-5F2748EF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8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DAD5-AD43-4DE2-83E7-58F5CC482745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D72B-B92D-423C-AD12-5F2748EF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8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DAD5-AD43-4DE2-83E7-58F5CC482745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D72B-B92D-423C-AD12-5F2748EF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90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97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8739D-42E7-4C10-A988-7F48047EE8D5}" type="datetime1">
              <a:rPr lang="en-US"/>
              <a:pPr>
                <a:defRPr/>
              </a:pPr>
              <a:t>4/21/2015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B6DED-7DAA-4648-9E7B-608A2CA97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3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DAD5-AD43-4DE2-83E7-58F5CC482745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D72B-B92D-423C-AD12-5F2748EF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16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DAD5-AD43-4DE2-83E7-58F5CC482745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D72B-B92D-423C-AD12-5F2748EF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19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DAD5-AD43-4DE2-83E7-58F5CC482745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D72B-B92D-423C-AD12-5F2748EF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7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DAD5-AD43-4DE2-83E7-58F5CC482745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D72B-B92D-423C-AD12-5F2748EF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02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DAD5-AD43-4DE2-83E7-58F5CC482745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D72B-B92D-423C-AD12-5F2748EF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5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DAD5-AD43-4DE2-83E7-58F5CC482745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D72B-B92D-423C-AD12-5F2748EF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87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DAD5-AD43-4DE2-83E7-58F5CC482745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D72B-B92D-423C-AD12-5F2748EF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67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DAD5-AD43-4DE2-83E7-58F5CC482745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D72B-B92D-423C-AD12-5F2748EF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8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58000">
              <a:srgbClr val="FF7A00"/>
            </a:gs>
            <a:gs pos="98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3DAD5-AD43-4DE2-83E7-58F5CC482745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7D72B-B92D-423C-AD12-5F2748EF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6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nUf30oefQw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TIAzVP2-GY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ay9VxFVFm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ggtH05LFF3k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5rQF7Ofc5w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1FBsojzMW8" TargetMode="External"/><Relationship Id="rId2" Type="http://schemas.openxmlformats.org/officeDocument/2006/relationships/hyperlink" Target="https://www.youtube.com/watch?v=17u01_sWjRE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times.com/slideshow/2007/10/12/nyregion/20071013_LEVITTOWN_SLIDESHOW_index.html?_r=0" TargetMode="External"/><Relationship Id="rId2" Type="http://schemas.openxmlformats.org/officeDocument/2006/relationships/hyperlink" Target="http://www.youtube.com/watch?v=NeZSXx-iq6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Videos/Red_Scare_and_HUAC.wm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Videos/Alger_Hiss_Case_and_the_Rosenburgs.wm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1950s</a:t>
            </a:r>
            <a:br>
              <a:rPr lang="en-US" dirty="0" smtClean="0"/>
            </a:br>
            <a:r>
              <a:rPr lang="en-US" dirty="0" smtClean="0"/>
              <a:t>Domestic Policies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Fear of Communism at Home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Preparation for the Bomb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25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McCarthyism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www.youtube.com/watch?v=MnUf30oefQw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58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Berlin Sans FB Demi" panose="020E0802020502020306" pitchFamily="34" charset="0"/>
              </a:rPr>
              <a:t>The 3 C’s of the 1950s</a:t>
            </a:r>
            <a:endParaRPr lang="en-US" sz="5400" dirty="0">
              <a:latin typeface="Berlin Sans FB Demi" panose="020E0802020502020306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>
                <a:solidFill>
                  <a:schemeClr val="tx1"/>
                </a:solidFill>
                <a:latin typeface="AngryNerds" panose="02000500000000000000" pitchFamily="2" charset="0"/>
              </a:rPr>
              <a:t>Conformity</a:t>
            </a:r>
            <a:endParaRPr lang="en-US" sz="5400" b="1" u="sng" dirty="0">
              <a:solidFill>
                <a:schemeClr val="tx1"/>
              </a:solidFill>
              <a:latin typeface="AngryNerd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48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the GI Bill?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495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06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Families;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42672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2994025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43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conform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172200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371600" y="5867400"/>
            <a:ext cx="6553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Arial" pitchFamily="34" charset="0"/>
              </a:rPr>
              <a:t>Despite their success, some workers questioned whether pursuing the American dream exacted too high a price, as conformity replaced individuality </a:t>
            </a:r>
            <a:endParaRPr lang="en-US" sz="2400" b="1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98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Automobile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Interstate</a:t>
            </a:r>
          </a:p>
          <a:p>
            <a:pPr marL="0" indent="0">
              <a:buNone/>
            </a:pPr>
            <a:r>
              <a:rPr lang="en-US" dirty="0" smtClean="0"/>
              <a:t>    Highway Act</a:t>
            </a:r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76400"/>
            <a:ext cx="5638800" cy="431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56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Suburbia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391400" cy="539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4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563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816724"/>
              </p:ext>
            </p:extLst>
          </p:nvPr>
        </p:nvGraphicFramePr>
        <p:xfrm>
          <a:off x="180340" y="1219200"/>
          <a:ext cx="4492625" cy="2073275"/>
        </p:xfrm>
        <a:graphic>
          <a:graphicData uri="http://schemas.openxmlformats.org/drawingml/2006/table">
            <a:tbl>
              <a:tblPr/>
              <a:tblGrid>
                <a:gridCol w="4492625"/>
              </a:tblGrid>
              <a:tr h="10061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What are the official years of the Baby Boom Generation?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</a:b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4" marB="4573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  <a:tr h="1067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Georgia" pitchFamily="18" charset="0"/>
                        </a:rPr>
                        <a:t>1946 - 1964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Georgia" pitchFamily="18" charset="0"/>
                        </a:rPr>
                        <a:t> saw a marked increase in the number of births in North America.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Georgia" pitchFamily="18" charset="0"/>
                        </a:rPr>
                      </a:b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4" marB="45734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26629" name="Rectangle 17"/>
          <p:cNvSpPr>
            <a:spLocks noChangeArrowheads="1"/>
          </p:cNvSpPr>
          <p:nvPr/>
        </p:nvSpPr>
        <p:spPr bwMode="auto">
          <a:xfrm>
            <a:off x="0" y="2720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sz="2400">
              <a:latin typeface="Arial" pitchFamily="34" charset="0"/>
            </a:endParaRPr>
          </a:p>
        </p:txBody>
      </p:sp>
      <p:graphicFrame>
        <p:nvGraphicFramePr>
          <p:cNvPr id="106570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336895"/>
              </p:ext>
            </p:extLst>
          </p:nvPr>
        </p:nvGraphicFramePr>
        <p:xfrm>
          <a:off x="5181600" y="1295400"/>
          <a:ext cx="3276600" cy="5273556"/>
        </p:xfrm>
        <a:graphic>
          <a:graphicData uri="http://schemas.openxmlformats.org/drawingml/2006/table">
            <a:tbl>
              <a:tblPr/>
              <a:tblGrid>
                <a:gridCol w="719138"/>
                <a:gridCol w="2557462"/>
              </a:tblGrid>
              <a:tr h="60972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How did the birthrate rise and fall during the baby boom years in the US?</a:t>
                      </a:r>
                      <a:b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</a:b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11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  <a:t>1940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</a:b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33"/>
                          </a:solidFill>
                          <a:effectLst/>
                          <a:latin typeface="Georgia" pitchFamily="18" charset="0"/>
                        </a:rPr>
                        <a:t>2,559,000 births per year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33"/>
                          </a:solidFill>
                          <a:effectLst/>
                          <a:latin typeface="Georgia" pitchFamily="18" charset="0"/>
                        </a:rPr>
                      </a:b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99"/>
                    </a:solidFill>
                  </a:tcPr>
                </a:tc>
              </a:tr>
              <a:tr h="7011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  <a:t>1946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</a:b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33"/>
                          </a:solidFill>
                          <a:effectLst/>
                          <a:latin typeface="Georgia" pitchFamily="18" charset="0"/>
                        </a:rPr>
                        <a:t>3,311,000 births per year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33"/>
                          </a:solidFill>
                          <a:effectLst/>
                          <a:latin typeface="Georgia" pitchFamily="18" charset="0"/>
                        </a:rPr>
                      </a:b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99"/>
                    </a:solidFill>
                  </a:tcPr>
                </a:tc>
              </a:tr>
              <a:tr h="7011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  <a:t>1955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</a:b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33"/>
                          </a:solidFill>
                          <a:effectLst/>
                          <a:latin typeface="Georgia" pitchFamily="18" charset="0"/>
                        </a:rPr>
                        <a:t>4,097,000 births per year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33"/>
                          </a:solidFill>
                          <a:effectLst/>
                          <a:latin typeface="Georgia" pitchFamily="18" charset="0"/>
                        </a:rPr>
                      </a:b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99"/>
                    </a:solidFill>
                  </a:tcPr>
                </a:tc>
              </a:tr>
              <a:tr h="7011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  <a:t>1957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</a:b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33"/>
                          </a:solidFill>
                          <a:effectLst/>
                          <a:latin typeface="Georgia" pitchFamily="18" charset="0"/>
                        </a:rPr>
                        <a:t>4,300,000 births per year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33"/>
                          </a:solidFill>
                          <a:effectLst/>
                          <a:latin typeface="Georgia" pitchFamily="18" charset="0"/>
                        </a:rPr>
                      </a:b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99"/>
                    </a:solidFill>
                  </a:tcPr>
                </a:tc>
              </a:tr>
              <a:tr h="7011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  <a:t>1964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</a:b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33"/>
                          </a:solidFill>
                          <a:effectLst/>
                          <a:latin typeface="Georgia" pitchFamily="18" charset="0"/>
                        </a:rPr>
                        <a:t>4,027,000 births per year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33"/>
                          </a:solidFill>
                          <a:effectLst/>
                          <a:latin typeface="Georgia" pitchFamily="18" charset="0"/>
                        </a:rPr>
                      </a:b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99"/>
                    </a:solidFill>
                  </a:tcPr>
                </a:tc>
              </a:tr>
              <a:tr h="7011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  <a:t>1974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</a:b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33"/>
                          </a:solidFill>
                          <a:effectLst/>
                          <a:latin typeface="Georgia" pitchFamily="18" charset="0"/>
                        </a:rPr>
                        <a:t>3,160,000 births per year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99"/>
                    </a:solidFill>
                  </a:tcPr>
                </a:tc>
              </a:tr>
            </a:tbl>
          </a:graphicData>
        </a:graphic>
      </p:graphicFrame>
      <p:pic>
        <p:nvPicPr>
          <p:cNvPr id="26644" name="Picture 5" descr="Ba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33800"/>
            <a:ext cx="10763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Impact of Baby Boom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32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 of Women in the 50s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www.youtube.com/watch?v=oay9VxFVFmE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570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9144000" cy="1081087"/>
          </a:xfrm>
        </p:spPr>
        <p:txBody>
          <a:bodyPr/>
          <a:lstStyle/>
          <a:p>
            <a:pPr algn="ctr" eaLnBrk="1" hangingPunct="1"/>
            <a:r>
              <a:rPr lang="en-US" sz="6000" b="1" smtClean="0"/>
              <a:t>WHITE FLIGHT</a:t>
            </a:r>
          </a:p>
        </p:txBody>
      </p:sp>
      <p:sp>
        <p:nvSpPr>
          <p:cNvPr id="5939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676400"/>
            <a:ext cx="4038600" cy="50292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In the 1950s, millions of middle-class white Americans left the cities for the suburbs</a:t>
            </a:r>
          </a:p>
          <a:p>
            <a:pPr eaLnBrk="1" hangingPunct="1"/>
            <a:r>
              <a:rPr lang="en-US" sz="2400" b="1" dirty="0" smtClean="0"/>
              <a:t>At the same time millions of African American rural poor migrated to the cities </a:t>
            </a:r>
          </a:p>
          <a:p>
            <a:pPr eaLnBrk="1" hangingPunct="1"/>
            <a:r>
              <a:rPr lang="en-US" sz="2400" b="1" dirty="0" smtClean="0"/>
              <a:t>The so-called “White Flight” drained cities of valuable resources, money and taxes</a:t>
            </a:r>
          </a:p>
        </p:txBody>
      </p:sp>
      <p:pic>
        <p:nvPicPr>
          <p:cNvPr id="59396" name="Picture 6" descr="white fligh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600200"/>
            <a:ext cx="3825875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35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1950s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Return from war; 	</a:t>
            </a:r>
          </a:p>
          <a:p>
            <a:pPr marL="0" indent="0">
              <a:buNone/>
            </a:pPr>
            <a:r>
              <a:rPr lang="en-US" dirty="0" smtClean="0"/>
              <a:t>    return to traditional?</a:t>
            </a:r>
          </a:p>
          <a:p>
            <a:r>
              <a:rPr lang="en-US" dirty="0" smtClean="0"/>
              <a:t>Economic Recovery</a:t>
            </a:r>
          </a:p>
          <a:p>
            <a:r>
              <a:rPr lang="en-US" dirty="0" smtClean="0"/>
              <a:t>Truman and Strikes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3581400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91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Berlin Sans FB Demi" panose="020E0802020502020306" pitchFamily="34" charset="0"/>
              </a:rPr>
              <a:t>The 3 C’s of the 1950s</a:t>
            </a:r>
            <a:endParaRPr lang="en-US" sz="5400" dirty="0">
              <a:latin typeface="Berlin Sans FB Demi" panose="020E0802020502020306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u="sng" dirty="0" smtClean="0">
                <a:solidFill>
                  <a:schemeClr val="tx1"/>
                </a:solidFill>
                <a:latin typeface="AngryNerds" panose="02000500000000000000" pitchFamily="2" charset="0"/>
              </a:rPr>
              <a:t>Consumerism</a:t>
            </a:r>
            <a:endParaRPr lang="en-US" sz="5400" u="sng" dirty="0">
              <a:solidFill>
                <a:schemeClr val="tx1"/>
              </a:solidFill>
              <a:latin typeface="AngryNerd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865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410200" cy="503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40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Businesses of the 50s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267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19500"/>
            <a:ext cx="4267200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23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do, What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4060825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69720"/>
            <a:ext cx="284162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50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Automobile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Interstate</a:t>
            </a:r>
          </a:p>
          <a:p>
            <a:pPr marL="0" indent="0">
              <a:buNone/>
            </a:pPr>
            <a:r>
              <a:rPr lang="en-US" dirty="0" smtClean="0"/>
              <a:t>    Highway Act</a:t>
            </a:r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76400"/>
            <a:ext cx="5638800" cy="431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36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Automobile</a:t>
            </a:r>
            <a:endParaRPr lang="en-US" dirty="0"/>
          </a:p>
        </p:txBody>
      </p:sp>
      <p:pic>
        <p:nvPicPr>
          <p:cNvPr id="552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800" y="3450244"/>
            <a:ext cx="2987299" cy="64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507330"/>
            <a:ext cx="4038600" cy="4525963"/>
          </a:xfrm>
        </p:spPr>
        <p:txBody>
          <a:bodyPr/>
          <a:lstStyle/>
          <a:p>
            <a:r>
              <a:rPr lang="en-US" dirty="0" smtClean="0"/>
              <a:t>“Homogenous Highways”</a:t>
            </a:r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95400"/>
            <a:ext cx="4724400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62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www.youtube.com/watch?v=ggtH05LFF3k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2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Mad 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www.youtube.com/watch?v=C5rQF7Ofc5w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61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PSAs of the 1950s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www.youtube.com/watch?v=17u01_sWjRE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www.youtube.com/watch?v=71FBsojzMW8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684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TVs and PSAs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http://www.youtube.com/watch?v=NeZSXx-iq6Q</a:t>
            </a:r>
            <a:r>
              <a:rPr lang="en-US" dirty="0"/>
              <a:t>; 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http://www.nytimes.com/slideshow/2007/10/12/nyregion/20071013_LEVITTOWN_SLIDESHOW_index.html?_</a:t>
            </a:r>
            <a:r>
              <a:rPr lang="en-US" dirty="0" smtClean="0">
                <a:hlinkClick r:id="rId3"/>
              </a:rPr>
              <a:t>r=0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063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Truman and Social Issues</a:t>
            </a:r>
            <a:endParaRPr lang="en-US" dirty="0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37149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98320"/>
            <a:ext cx="3124200" cy="425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93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4800"/>
            <a:ext cx="19081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76400"/>
            <a:ext cx="4651375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90800"/>
            <a:ext cx="2889250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57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Berlin Sans FB Demi" panose="020E0802020502020306" pitchFamily="34" charset="0"/>
              </a:rPr>
              <a:t>The 3 C’s of the 1950s</a:t>
            </a:r>
            <a:endParaRPr lang="en-US" sz="5400" dirty="0">
              <a:latin typeface="Berlin Sans FB Demi" panose="020E0802020502020306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u="sng" dirty="0" smtClean="0">
                <a:solidFill>
                  <a:schemeClr val="tx1"/>
                </a:solidFill>
                <a:latin typeface="AngryNerds" panose="02000500000000000000" pitchFamily="2" charset="0"/>
              </a:rPr>
              <a:t>Communism</a:t>
            </a:r>
            <a:endParaRPr lang="en-US" sz="5400" u="sng" dirty="0">
              <a:solidFill>
                <a:schemeClr val="tx1"/>
              </a:solidFill>
              <a:latin typeface="AngryNerd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66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Loyalty Review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Executive</a:t>
            </a:r>
          </a:p>
          <a:p>
            <a:pPr marL="0" indent="0">
              <a:buNone/>
            </a:pPr>
            <a:r>
              <a:rPr lang="en-US" dirty="0" smtClean="0"/>
              <a:t>Order 9835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71600"/>
            <a:ext cx="33147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56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HUAAC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House Un-American</a:t>
            </a:r>
          </a:p>
          <a:p>
            <a:pPr marL="0" indent="0">
              <a:buNone/>
            </a:pPr>
            <a:r>
              <a:rPr lang="en-US" dirty="0" smtClean="0"/>
              <a:t>    Activities Committee</a:t>
            </a:r>
          </a:p>
          <a:p>
            <a:r>
              <a:rPr lang="en-US" dirty="0" smtClean="0"/>
              <a:t>Hollywood 10</a:t>
            </a:r>
          </a:p>
          <a:p>
            <a:r>
              <a:rPr lang="en-US" dirty="0" smtClean="0"/>
              <a:t>blacklisted</a:t>
            </a:r>
            <a:endParaRPr lang="en-US" dirty="0"/>
          </a:p>
        </p:txBody>
      </p:sp>
      <p:pic>
        <p:nvPicPr>
          <p:cNvPr id="44034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657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88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Spy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98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459187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09800"/>
            <a:ext cx="326252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01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McCarthyism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199"/>
            <a:ext cx="5334000" cy="467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8">
      <a:majorFont>
        <a:latin typeface="AngryNerds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1351</Words>
  <Application>Microsoft Office PowerPoint</Application>
  <PresentationFormat>On-screen Show (4:3)</PresentationFormat>
  <Paragraphs>187</Paragraphs>
  <Slides>29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AngryNerds</vt:lpstr>
      <vt:lpstr>Arial</vt:lpstr>
      <vt:lpstr>Berlin Sans FB Demi</vt:lpstr>
      <vt:lpstr>Calibri</vt:lpstr>
      <vt:lpstr>Corbel</vt:lpstr>
      <vt:lpstr>Georgia</vt:lpstr>
      <vt:lpstr>Tahoma</vt:lpstr>
      <vt:lpstr>Verdana</vt:lpstr>
      <vt:lpstr>Wingdings</vt:lpstr>
      <vt:lpstr>Office Theme</vt:lpstr>
      <vt:lpstr>The 1950s Domestic Policies</vt:lpstr>
      <vt:lpstr>1950s Economy</vt:lpstr>
      <vt:lpstr>Truman and Social Issues</vt:lpstr>
      <vt:lpstr>Rise of Ike</vt:lpstr>
      <vt:lpstr>The 3 C’s of the 1950s</vt:lpstr>
      <vt:lpstr>Loyalty Review Board</vt:lpstr>
      <vt:lpstr>HUAAC</vt:lpstr>
      <vt:lpstr>Spy Cases</vt:lpstr>
      <vt:lpstr>McCarthyism</vt:lpstr>
      <vt:lpstr>McCarthyism</vt:lpstr>
      <vt:lpstr>The 3 C’s of the 1950s</vt:lpstr>
      <vt:lpstr>Remember the GI Bill?</vt:lpstr>
      <vt:lpstr>Role of Families; Jobs</vt:lpstr>
      <vt:lpstr>PowerPoint Presentation</vt:lpstr>
      <vt:lpstr>The Automobile Culture</vt:lpstr>
      <vt:lpstr>Suburbia</vt:lpstr>
      <vt:lpstr>PowerPoint Presentation</vt:lpstr>
      <vt:lpstr>Perception of Women in the 50s</vt:lpstr>
      <vt:lpstr>WHITE FLIGHT</vt:lpstr>
      <vt:lpstr>The 3 C’s of the 1950s</vt:lpstr>
      <vt:lpstr>Consumerism</vt:lpstr>
      <vt:lpstr>Businesses of the 50s</vt:lpstr>
      <vt:lpstr>What to do, What to do</vt:lpstr>
      <vt:lpstr>The Automobile Culture</vt:lpstr>
      <vt:lpstr>Impact of Automobile</vt:lpstr>
      <vt:lpstr>CARS</vt:lpstr>
      <vt:lpstr>Mad Men</vt:lpstr>
      <vt:lpstr>Other PSAs of the 1950s</vt:lpstr>
      <vt:lpstr>TVs and PSAs</vt:lpstr>
    </vt:vector>
  </TitlesOfParts>
  <Company>JCPS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1950s Domestic Policies</dc:title>
  <dc:creator>Joshua Abell</dc:creator>
  <cp:lastModifiedBy>Abell, Joshua L</cp:lastModifiedBy>
  <cp:revision>8</cp:revision>
  <dcterms:created xsi:type="dcterms:W3CDTF">2015-04-20T02:33:34Z</dcterms:created>
  <dcterms:modified xsi:type="dcterms:W3CDTF">2015-04-21T16:38:27Z</dcterms:modified>
</cp:coreProperties>
</file>