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7" r:id="rId2"/>
    <p:sldId id="258" r:id="rId3"/>
    <p:sldId id="259" r:id="rId4"/>
    <p:sldId id="262" r:id="rId5"/>
    <p:sldId id="263" r:id="rId6"/>
    <p:sldId id="260" r:id="rId7"/>
    <p:sldId id="264" r:id="rId8"/>
    <p:sldId id="265"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4/27/2016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903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508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8566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1383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4/27/2016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7708341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495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7921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6400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3096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4/27/2016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075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4/27/2016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993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4/27/2016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2195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8511" y="243841"/>
            <a:ext cx="10189462" cy="853439"/>
          </a:xfrm>
        </p:spPr>
        <p:txBody>
          <a:bodyPr>
            <a:noAutofit/>
          </a:bodyPr>
          <a:lstStyle/>
          <a:p>
            <a:pPr algn="ctr"/>
            <a:r>
              <a:rPr lang="en-US" sz="6000" u="sng" dirty="0" smtClean="0">
                <a:latin typeface="Hippie Movement" panose="02000500000000000000" pitchFamily="2" charset="0"/>
                <a:ea typeface="Batang" panose="02030600000101010101" pitchFamily="18" charset="-127"/>
              </a:rPr>
              <a:t>Wednesday, April 27</a:t>
            </a:r>
            <a:r>
              <a:rPr lang="en-US" sz="6000" u="sng" baseline="30000" dirty="0" smtClean="0">
                <a:latin typeface="Hippie Movement" panose="02000500000000000000" pitchFamily="2" charset="0"/>
                <a:ea typeface="Batang" panose="02030600000101010101" pitchFamily="18" charset="-127"/>
              </a:rPr>
              <a:t>th</a:t>
            </a:r>
            <a:r>
              <a:rPr lang="en-US" sz="6000" u="sng" dirty="0" smtClean="0">
                <a:latin typeface="Hippie Movement" panose="02000500000000000000" pitchFamily="2" charset="0"/>
                <a:ea typeface="Batang" panose="02030600000101010101" pitchFamily="18" charset="-127"/>
              </a:rPr>
              <a:t>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19328" y="1292352"/>
            <a:ext cx="11375136" cy="5340096"/>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Learning Target:</a:t>
            </a:r>
          </a:p>
          <a:p>
            <a:pPr lvl="1">
              <a:lnSpc>
                <a:spcPct val="100000"/>
              </a:lnSpc>
              <a:spcBef>
                <a:spcPts val="600"/>
              </a:spcBef>
            </a:pPr>
            <a:r>
              <a:rPr lang="en-US" sz="3200" dirty="0" smtClean="0">
                <a:solidFill>
                  <a:schemeClr val="tx1"/>
                </a:solidFill>
                <a:latin typeface="Book Antiqua" panose="02040602050305030304" pitchFamily="18" charset="0"/>
              </a:rPr>
              <a:t>I can </a:t>
            </a:r>
            <a:r>
              <a:rPr lang="en-US" sz="3200" dirty="0" smtClean="0">
                <a:solidFill>
                  <a:schemeClr val="tx1"/>
                </a:solidFill>
                <a:latin typeface="Book Antiqua" panose="02040602050305030304" pitchFamily="18" charset="0"/>
              </a:rPr>
              <a:t>analyze and describe major domestic issues of the 1970s including Watergate and the Oil Crisis</a:t>
            </a:r>
            <a:r>
              <a:rPr lang="en-US" sz="3200" dirty="0" smtClean="0">
                <a:latin typeface="Book Antiqua" panose="02040602050305030304" pitchFamily="18" charset="0"/>
              </a:rPr>
              <a:t>.</a:t>
            </a:r>
            <a:endParaRPr lang="en-US" sz="3200" dirty="0" smtClean="0">
              <a:latin typeface="Book Antiqua" panose="02040602050305030304" pitchFamily="18" charset="0"/>
            </a:endParaRPr>
          </a:p>
          <a:p>
            <a:pPr>
              <a:spcBef>
                <a:spcPts val="600"/>
              </a:spcBef>
            </a:pPr>
            <a:r>
              <a:rPr lang="en-US" sz="4600" b="1" u="sng" dirty="0" smtClean="0">
                <a:latin typeface="Book Antiqua" panose="02040602050305030304" pitchFamily="18" charset="0"/>
              </a:rPr>
              <a:t>Vocabulary</a:t>
            </a:r>
            <a:r>
              <a:rPr lang="en-US" sz="4600" b="1" u="sng" dirty="0" smtClean="0">
                <a:solidFill>
                  <a:schemeClr val="tx1"/>
                </a:solidFill>
                <a:latin typeface="Book Antiqua" panose="02040602050305030304" pitchFamily="18" charset="0"/>
              </a:rPr>
              <a:t>:</a:t>
            </a:r>
          </a:p>
          <a:p>
            <a:pPr lvl="1"/>
            <a:r>
              <a:rPr lang="en-US" sz="2800" b="1" dirty="0" smtClean="0"/>
              <a:t>Watergate: </a:t>
            </a:r>
            <a:r>
              <a:rPr lang="en-US" sz="2800" dirty="0"/>
              <a:t>Break-in at the Democratic National Committee headquarters at the Watergate building in 1972 that resulted in a cover-up and the resignation of </a:t>
            </a:r>
            <a:r>
              <a:rPr lang="en-US" sz="2800" dirty="0" smtClean="0"/>
              <a:t>Nixon</a:t>
            </a:r>
          </a:p>
          <a:p>
            <a:pPr lvl="1"/>
            <a:endParaRPr lang="en-US" sz="2800" dirty="0"/>
          </a:p>
          <a:p>
            <a:pPr lvl="1"/>
            <a:r>
              <a:rPr lang="en-US" sz="2800" b="1" dirty="0"/>
              <a:t>Oil Crisis 1973</a:t>
            </a:r>
            <a:r>
              <a:rPr lang="en-US" sz="2800" dirty="0"/>
              <a:t>: Caused by OPEC embargo due to US support for Israel in Yom Kippur War</a:t>
            </a:r>
            <a:endParaRPr lang="en-US" sz="2800" dirty="0"/>
          </a:p>
        </p:txBody>
      </p:sp>
    </p:spTree>
    <p:extLst>
      <p:ext uri="{BB962C8B-B14F-4D97-AF65-F5344CB8AC3E}">
        <p14:creationId xmlns:p14="http://schemas.microsoft.com/office/powerpoint/2010/main" val="402029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9471" y="195073"/>
            <a:ext cx="10189462" cy="853439"/>
          </a:xfrm>
        </p:spPr>
        <p:txBody>
          <a:bodyPr>
            <a:noAutofit/>
          </a:bodyPr>
          <a:lstStyle/>
          <a:p>
            <a:pPr algn="ctr"/>
            <a:r>
              <a:rPr lang="en-US" sz="6000" u="sng" dirty="0">
                <a:latin typeface="Hippie Movement" panose="02000500000000000000" pitchFamily="2" charset="0"/>
                <a:ea typeface="Batang" panose="02030600000101010101" pitchFamily="18" charset="-127"/>
              </a:rPr>
              <a:t>Wednesday, April 27</a:t>
            </a:r>
            <a:r>
              <a:rPr lang="en-US" sz="6000" u="sng" baseline="30000" dirty="0">
                <a:latin typeface="Hippie Movement" panose="02000500000000000000" pitchFamily="2" charset="0"/>
                <a:ea typeface="Batang" panose="02030600000101010101" pitchFamily="18" charset="-127"/>
              </a:rPr>
              <a:t>th</a:t>
            </a:r>
            <a:r>
              <a:rPr lang="en-US" sz="6000" u="sng" dirty="0">
                <a:latin typeface="Hippie Movement" panose="02000500000000000000" pitchFamily="2" charset="0"/>
                <a:ea typeface="Batang" panose="02030600000101010101" pitchFamily="18" charset="-127"/>
              </a:rPr>
              <a:t>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694944" y="1048512"/>
            <a:ext cx="5922264" cy="5809488"/>
          </a:xfrm>
          <a:prstGeom prst="rect">
            <a:avLst/>
          </a:prstGeom>
        </p:spPr>
        <p:txBody>
          <a:bodyPr anchor="t">
            <a:noAutofit/>
          </a:bodyPr>
          <a:lstStyle/>
          <a:p>
            <a:pPr>
              <a:lnSpc>
                <a:spcPct val="100000"/>
              </a:lnSpc>
              <a:spcBef>
                <a:spcPts val="600"/>
              </a:spcBef>
              <a:spcAft>
                <a:spcPts val="0"/>
              </a:spcAft>
            </a:pPr>
            <a:r>
              <a:rPr lang="en-US" sz="2400" u="sng" dirty="0" smtClean="0">
                <a:solidFill>
                  <a:schemeClr val="tx1"/>
                </a:solidFill>
                <a:latin typeface="Book Antiqua" panose="02040602050305030304" pitchFamily="18" charset="0"/>
              </a:rPr>
              <a:t>Sporting News:</a:t>
            </a:r>
          </a:p>
          <a:p>
            <a:pPr lvl="1">
              <a:spcBef>
                <a:spcPts val="600"/>
              </a:spcBef>
              <a:spcAft>
                <a:spcPts val="0"/>
              </a:spcAft>
            </a:pPr>
            <a:r>
              <a:rPr lang="en-US" sz="2000" dirty="0" smtClean="0">
                <a:solidFill>
                  <a:schemeClr val="tx1"/>
                </a:solidFill>
                <a:latin typeface="Book Antiqua" panose="02040602050305030304" pitchFamily="18" charset="0"/>
              </a:rPr>
              <a:t>Baseball/Softball</a:t>
            </a:r>
          </a:p>
          <a:p>
            <a:pPr lvl="1">
              <a:spcBef>
                <a:spcPts val="600"/>
              </a:spcBef>
              <a:spcAft>
                <a:spcPts val="0"/>
              </a:spcAft>
            </a:pPr>
            <a:r>
              <a:rPr lang="en-US" dirty="0" smtClean="0">
                <a:solidFill>
                  <a:schemeClr val="tx1"/>
                </a:solidFill>
                <a:latin typeface="Book Antiqua" panose="02040602050305030304" pitchFamily="18" charset="0"/>
              </a:rPr>
              <a:t>Spring Football Game &amp; Bunny Bowl - Friday</a:t>
            </a:r>
            <a:endParaRPr lang="en-US" dirty="0" smtClean="0">
              <a:solidFill>
                <a:schemeClr val="tx1"/>
              </a:solidFill>
              <a:latin typeface="Book Antiqua" panose="02040602050305030304" pitchFamily="18" charset="0"/>
            </a:endParaRPr>
          </a:p>
          <a:p>
            <a:pPr lvl="0">
              <a:spcBef>
                <a:spcPts val="0"/>
              </a:spcBef>
            </a:pPr>
            <a:r>
              <a:rPr lang="en-US" sz="2400" u="sng" dirty="0">
                <a:solidFill>
                  <a:srgbClr val="4E3B30"/>
                </a:solidFill>
                <a:latin typeface="Book Antiqua" panose="02040602050305030304" pitchFamily="18" charset="0"/>
              </a:rPr>
              <a:t>Senior Announcements:</a:t>
            </a:r>
          </a:p>
          <a:p>
            <a:pPr lvl="1">
              <a:lnSpc>
                <a:spcPct val="100000"/>
              </a:lnSpc>
              <a:spcBef>
                <a:spcPts val="0"/>
              </a:spcBef>
            </a:pPr>
            <a:r>
              <a:rPr lang="en-US" dirty="0" smtClean="0">
                <a:solidFill>
                  <a:srgbClr val="4E3B30"/>
                </a:solidFill>
                <a:latin typeface="Book Antiqua" panose="02040602050305030304" pitchFamily="18" charset="0"/>
              </a:rPr>
              <a:t>18 </a:t>
            </a:r>
            <a:r>
              <a:rPr lang="en-US" dirty="0">
                <a:solidFill>
                  <a:srgbClr val="4E3B30"/>
                </a:solidFill>
                <a:latin typeface="Book Antiqua" panose="02040602050305030304" pitchFamily="18" charset="0"/>
              </a:rPr>
              <a:t>days until EOC!!!!</a:t>
            </a:r>
          </a:p>
          <a:p>
            <a:pPr lvl="1">
              <a:lnSpc>
                <a:spcPct val="100000"/>
              </a:lnSpc>
              <a:spcBef>
                <a:spcPts val="0"/>
              </a:spcBef>
            </a:pPr>
            <a:r>
              <a:rPr lang="en-US" dirty="0">
                <a:solidFill>
                  <a:srgbClr val="4E3B30"/>
                </a:solidFill>
                <a:latin typeface="Book Antiqua" panose="02040602050305030304" pitchFamily="18" charset="0"/>
              </a:rPr>
              <a:t>Prom &amp; Belle Cruise </a:t>
            </a:r>
            <a:r>
              <a:rPr lang="en-US" dirty="0" smtClean="0">
                <a:solidFill>
                  <a:srgbClr val="4E3B30"/>
                </a:solidFill>
                <a:latin typeface="Book Antiqua" panose="02040602050305030304" pitchFamily="18" charset="0"/>
              </a:rPr>
              <a:t>This Week = </a:t>
            </a:r>
            <a:r>
              <a:rPr lang="en-US" dirty="0">
                <a:solidFill>
                  <a:srgbClr val="4E3B30"/>
                </a:solidFill>
                <a:latin typeface="Book Antiqua" panose="02040602050305030304" pitchFamily="18" charset="0"/>
              </a:rPr>
              <a:t>$85</a:t>
            </a:r>
          </a:p>
          <a:p>
            <a:pPr lvl="0">
              <a:spcBef>
                <a:spcPts val="600"/>
              </a:spcBef>
            </a:pPr>
            <a:r>
              <a:rPr lang="en-US" sz="2400" u="sng" dirty="0">
                <a:solidFill>
                  <a:srgbClr val="4E3B30"/>
                </a:solidFill>
                <a:latin typeface="Book Antiqua" panose="02040602050305030304" pitchFamily="18" charset="0"/>
              </a:rPr>
              <a:t>Class Announcements:</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Comp Check </a:t>
            </a:r>
            <a:r>
              <a:rPr lang="en-US" sz="2000" b="1"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1970s/80s </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r>
              <a:rPr lang="en-US" sz="2000"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Friday (10 ?s)</a:t>
            </a:r>
            <a:endPar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endParaRP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Practice EOC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next Monday</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PEP (</a:t>
            </a:r>
            <a:r>
              <a:rPr lang="en-US" sz="2000" b="1" dirty="0" err="1">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Weebly</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due May 3</a:t>
            </a:r>
            <a:r>
              <a:rPr lang="en-US" sz="2000" baseline="30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rd</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p>
          <a:p>
            <a:pPr>
              <a:spcBef>
                <a:spcPts val="600"/>
              </a:spcBef>
            </a:pPr>
            <a:r>
              <a:rPr lang="en-US" sz="2400" u="sng" dirty="0" smtClean="0">
                <a:latin typeface="Book Antiqua" panose="02040602050305030304" pitchFamily="18" charset="0"/>
              </a:rPr>
              <a:t>Agenda</a:t>
            </a:r>
            <a:r>
              <a:rPr lang="en-US" sz="2400" u="sng" dirty="0">
                <a:latin typeface="Book Antiqua" panose="02040602050305030304" pitchFamily="18" charset="0"/>
              </a:rPr>
              <a:t>:</a:t>
            </a:r>
          </a:p>
          <a:p>
            <a:pPr lvl="1">
              <a:lnSpc>
                <a:spcPct val="100000"/>
              </a:lnSpc>
              <a:spcBef>
                <a:spcPts val="0"/>
              </a:spcBef>
            </a:pPr>
            <a:r>
              <a:rPr lang="en-US" dirty="0" smtClean="0">
                <a:latin typeface="Book Antiqua" panose="02040602050305030304" pitchFamily="18" charset="0"/>
              </a:rPr>
              <a:t>LT &amp; Vocab</a:t>
            </a:r>
          </a:p>
          <a:p>
            <a:pPr lvl="1">
              <a:lnSpc>
                <a:spcPct val="100000"/>
              </a:lnSpc>
              <a:spcBef>
                <a:spcPts val="0"/>
              </a:spcBef>
            </a:pPr>
            <a:r>
              <a:rPr lang="en-US" dirty="0" smtClean="0">
                <a:latin typeface="Book Antiqua" panose="02040602050305030304" pitchFamily="18" charset="0"/>
              </a:rPr>
              <a:t>Learn about the Ladies</a:t>
            </a:r>
          </a:p>
          <a:p>
            <a:pPr lvl="1">
              <a:lnSpc>
                <a:spcPct val="100000"/>
              </a:lnSpc>
              <a:spcBef>
                <a:spcPts val="0"/>
              </a:spcBef>
            </a:pPr>
            <a:r>
              <a:rPr lang="en-US" dirty="0" smtClean="0">
                <a:latin typeface="Book Antiqua" panose="02040602050305030304" pitchFamily="18" charset="0"/>
              </a:rPr>
              <a:t>Watergate Video &amp; Questions</a:t>
            </a:r>
          </a:p>
          <a:p>
            <a:pPr lvl="1">
              <a:lnSpc>
                <a:spcPct val="100000"/>
              </a:lnSpc>
              <a:spcBef>
                <a:spcPts val="0"/>
              </a:spcBef>
            </a:pPr>
            <a:r>
              <a:rPr lang="en-US" dirty="0" smtClean="0">
                <a:latin typeface="Book Antiqua" panose="02040602050305030304" pitchFamily="18" charset="0"/>
              </a:rPr>
              <a:t>1970s Domestic Issues</a:t>
            </a:r>
            <a:endParaRPr lang="en-US" dirty="0">
              <a:latin typeface="Book Antiqua" panose="02040602050305030304" pitchFamily="18" charset="0"/>
            </a:endParaRPr>
          </a:p>
          <a:p>
            <a:pPr lvl="1">
              <a:lnSpc>
                <a:spcPct val="100000"/>
              </a:lnSpc>
              <a:spcBef>
                <a:spcPts val="0"/>
              </a:spcBef>
            </a:pPr>
            <a:r>
              <a:rPr lang="en-US" dirty="0" smtClean="0">
                <a:latin typeface="Book Antiqua" panose="02040602050305030304" pitchFamily="18" charset="0"/>
              </a:rPr>
              <a:t>Exit </a:t>
            </a:r>
            <a:r>
              <a:rPr lang="en-US" dirty="0">
                <a:latin typeface="Book Antiqua" panose="02040602050305030304" pitchFamily="18" charset="0"/>
              </a:rPr>
              <a:t>Question </a:t>
            </a:r>
            <a:endParaRPr lang="en-US" dirty="0" smtClean="0">
              <a:latin typeface="Book Antiqua" panose="02040602050305030304" pitchFamily="18" charset="0"/>
            </a:endParaRPr>
          </a:p>
          <a:p>
            <a:pPr lvl="1">
              <a:lnSpc>
                <a:spcPct val="100000"/>
              </a:lnSpc>
              <a:spcBef>
                <a:spcPts val="0"/>
              </a:spcBef>
            </a:pPr>
            <a:endParaRPr lang="en-US" dirty="0" smtClean="0">
              <a:latin typeface="Book Antiqua" panose="02040602050305030304" pitchFamily="18" charset="0"/>
            </a:endParaRPr>
          </a:p>
        </p:txBody>
      </p:sp>
      <p:pic>
        <p:nvPicPr>
          <p:cNvPr id="2" name="Picture 1"/>
          <p:cNvPicPr>
            <a:picLocks noChangeAspect="1"/>
          </p:cNvPicPr>
          <p:nvPr/>
        </p:nvPicPr>
        <p:blipFill>
          <a:blip r:embed="rId2"/>
          <a:stretch>
            <a:fillRect/>
          </a:stretch>
        </p:blipFill>
        <p:spPr>
          <a:xfrm>
            <a:off x="6702552" y="1194816"/>
            <a:ext cx="5145024" cy="5145024"/>
          </a:xfrm>
          <a:prstGeom prst="rect">
            <a:avLst/>
          </a:prstGeom>
        </p:spPr>
      </p:pic>
    </p:spTree>
    <p:extLst>
      <p:ext uri="{BB962C8B-B14F-4D97-AF65-F5344CB8AC3E}">
        <p14:creationId xmlns:p14="http://schemas.microsoft.com/office/powerpoint/2010/main" val="3916325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2895" y="231649"/>
            <a:ext cx="10189462" cy="853439"/>
          </a:xfrm>
        </p:spPr>
        <p:txBody>
          <a:bodyPr>
            <a:noAutofit/>
          </a:bodyPr>
          <a:lstStyle/>
          <a:p>
            <a:pPr algn="ctr"/>
            <a:r>
              <a:rPr lang="en-US" sz="6000" u="sng" dirty="0">
                <a:latin typeface="Hippie Movement" panose="02000500000000000000" pitchFamily="2" charset="0"/>
                <a:ea typeface="Batang" panose="02030600000101010101" pitchFamily="18" charset="-127"/>
              </a:rPr>
              <a:t>Wednesday, April 27</a:t>
            </a:r>
            <a:r>
              <a:rPr lang="en-US" sz="6000" u="sng" baseline="30000" dirty="0">
                <a:latin typeface="Hippie Movement" panose="02000500000000000000" pitchFamily="2" charset="0"/>
                <a:ea typeface="Batang" panose="02030600000101010101" pitchFamily="18" charset="-127"/>
              </a:rPr>
              <a:t>th</a:t>
            </a:r>
            <a:r>
              <a:rPr lang="en-US" sz="6000" u="sng" dirty="0">
                <a:latin typeface="Hippie Movement" panose="02000500000000000000" pitchFamily="2" charset="0"/>
                <a:ea typeface="Batang" panose="02030600000101010101" pitchFamily="18" charset="-127"/>
              </a:rPr>
              <a:t>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80288" y="1255776"/>
            <a:ext cx="11228832" cy="4754880"/>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Exit Question(s):</a:t>
            </a:r>
          </a:p>
          <a:p>
            <a:pPr marL="530352" lvl="1" indent="0">
              <a:buNone/>
            </a:pPr>
            <a:r>
              <a:rPr lang="en-US" sz="4000" dirty="0" smtClean="0"/>
              <a:t>1. What </a:t>
            </a:r>
            <a:r>
              <a:rPr lang="en-US" sz="4000" dirty="0"/>
              <a:t>is the lasting impact Watergate will have on the American public?</a:t>
            </a:r>
          </a:p>
          <a:p>
            <a:pPr marL="530352" lvl="1" indent="0">
              <a:buNone/>
            </a:pPr>
            <a:r>
              <a:rPr lang="en-US" sz="4000" dirty="0" smtClean="0"/>
              <a:t>2. How </a:t>
            </a:r>
            <a:r>
              <a:rPr lang="en-US" sz="4000" dirty="0"/>
              <a:t>is New Federalism a reaction to </a:t>
            </a:r>
            <a:r>
              <a:rPr lang="en-US" sz="4000" dirty="0" smtClean="0"/>
              <a:t>LBJ’s Great </a:t>
            </a:r>
            <a:r>
              <a:rPr lang="en-US" sz="4000" dirty="0"/>
              <a:t>Society?</a:t>
            </a:r>
          </a:p>
          <a:p>
            <a:pPr marL="530352" lvl="1" indent="0">
              <a:buNone/>
            </a:pPr>
            <a:r>
              <a:rPr lang="en-US" sz="4000" dirty="0" smtClean="0"/>
              <a:t>3. Give </a:t>
            </a:r>
            <a:r>
              <a:rPr lang="en-US" sz="4000" dirty="0"/>
              <a:t>at least one cause of the Oil Crisis of 1973:</a:t>
            </a:r>
          </a:p>
        </p:txBody>
      </p:sp>
    </p:spTree>
    <p:extLst>
      <p:ext uri="{BB962C8B-B14F-4D97-AF65-F5344CB8AC3E}">
        <p14:creationId xmlns:p14="http://schemas.microsoft.com/office/powerpoint/2010/main" val="879923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8511" y="243841"/>
            <a:ext cx="10189462" cy="853439"/>
          </a:xfrm>
        </p:spPr>
        <p:txBody>
          <a:bodyPr>
            <a:noAutofit/>
          </a:bodyPr>
          <a:lstStyle/>
          <a:p>
            <a:pPr algn="ctr"/>
            <a:r>
              <a:rPr lang="en-US" sz="6000" u="sng" dirty="0">
                <a:latin typeface="Hippie Movement" panose="02000500000000000000" pitchFamily="2" charset="0"/>
                <a:ea typeface="Batang" panose="02030600000101010101" pitchFamily="18" charset="-127"/>
              </a:rPr>
              <a:t>Thursday, April 28th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19328" y="1292352"/>
            <a:ext cx="11375136" cy="5340096"/>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Learning Target:</a:t>
            </a:r>
          </a:p>
          <a:p>
            <a:pPr lvl="1">
              <a:lnSpc>
                <a:spcPct val="100000"/>
              </a:lnSpc>
              <a:spcBef>
                <a:spcPts val="600"/>
              </a:spcBef>
            </a:pPr>
            <a:r>
              <a:rPr lang="en-US" sz="3200" dirty="0" smtClean="0">
                <a:solidFill>
                  <a:schemeClr val="tx1"/>
                </a:solidFill>
                <a:latin typeface="Book Antiqua" panose="02040602050305030304" pitchFamily="18" charset="0"/>
              </a:rPr>
              <a:t>I can </a:t>
            </a:r>
            <a:r>
              <a:rPr lang="en-US" sz="3200" dirty="0" smtClean="0">
                <a:solidFill>
                  <a:schemeClr val="tx1"/>
                </a:solidFill>
                <a:latin typeface="Book Antiqua" panose="02040602050305030304" pitchFamily="18" charset="0"/>
              </a:rPr>
              <a:t>analyze and describe major foreign issues of the 1970s including the Iranian Hostage Crisis</a:t>
            </a:r>
            <a:r>
              <a:rPr lang="en-US" sz="3200" dirty="0" smtClean="0">
                <a:latin typeface="Book Antiqua" panose="02040602050305030304" pitchFamily="18" charset="0"/>
              </a:rPr>
              <a:t>.</a:t>
            </a:r>
            <a:endParaRPr lang="en-US" sz="3200" dirty="0" smtClean="0">
              <a:latin typeface="Book Antiqua" panose="02040602050305030304" pitchFamily="18" charset="0"/>
            </a:endParaRPr>
          </a:p>
          <a:p>
            <a:pPr>
              <a:spcBef>
                <a:spcPts val="600"/>
              </a:spcBef>
            </a:pPr>
            <a:r>
              <a:rPr lang="en-US" sz="4600" b="1" u="sng" dirty="0" smtClean="0">
                <a:latin typeface="Book Antiqua" panose="02040602050305030304" pitchFamily="18" charset="0"/>
              </a:rPr>
              <a:t>Vocabulary</a:t>
            </a:r>
            <a:r>
              <a:rPr lang="en-US" sz="4600" b="1" u="sng" dirty="0" smtClean="0">
                <a:solidFill>
                  <a:schemeClr val="tx1"/>
                </a:solidFill>
                <a:latin typeface="Book Antiqua" panose="02040602050305030304" pitchFamily="18" charset="0"/>
              </a:rPr>
              <a:t>:</a:t>
            </a:r>
          </a:p>
          <a:p>
            <a:pPr lvl="1"/>
            <a:r>
              <a:rPr lang="en-US" sz="2400" b="1" dirty="0"/>
              <a:t>Détente: </a:t>
            </a:r>
            <a:r>
              <a:rPr lang="en-US" sz="2400" dirty="0"/>
              <a:t>A lessening of tensions between U.S. and Soviets. Focused on disarming missiles to insure a lasting peace between superpowers &amp; pressed for trade relations and a limited military budget</a:t>
            </a:r>
            <a:r>
              <a:rPr lang="en-US" sz="2400" dirty="0" smtClean="0"/>
              <a:t>. </a:t>
            </a:r>
            <a:endParaRPr lang="en-US" sz="2400" dirty="0"/>
          </a:p>
          <a:p>
            <a:pPr lvl="1"/>
            <a:r>
              <a:rPr lang="en-US" sz="2400" b="1" dirty="0" smtClean="0"/>
              <a:t>Iranian </a:t>
            </a:r>
            <a:r>
              <a:rPr lang="en-US" sz="2400" b="1" dirty="0"/>
              <a:t>Hostage Crisis:  </a:t>
            </a:r>
            <a:r>
              <a:rPr lang="en-US" sz="2400" dirty="0"/>
              <a:t>Iranian fundamentalists seized the US embassy &amp; held 53 American diplomats hostage for over a year; weakened Carter's presidency; hostages released on Reagan's inauguration.</a:t>
            </a:r>
          </a:p>
          <a:p>
            <a:pPr lvl="1"/>
            <a:r>
              <a:rPr lang="en-US" sz="2400" b="1" dirty="0" smtClean="0"/>
              <a:t>Oil </a:t>
            </a:r>
            <a:r>
              <a:rPr lang="en-US" sz="2400" b="1" dirty="0"/>
              <a:t>Embargo: </a:t>
            </a:r>
            <a:r>
              <a:rPr lang="en-US" sz="2400" dirty="0"/>
              <a:t>Economic crisis of 1973 that occurred when OPEC nations refused to export oil to Western nations.</a:t>
            </a:r>
          </a:p>
        </p:txBody>
      </p:sp>
    </p:spTree>
    <p:extLst>
      <p:ext uri="{BB962C8B-B14F-4D97-AF65-F5344CB8AC3E}">
        <p14:creationId xmlns:p14="http://schemas.microsoft.com/office/powerpoint/2010/main" val="2449268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9471" y="195073"/>
            <a:ext cx="10189462" cy="853439"/>
          </a:xfrm>
        </p:spPr>
        <p:txBody>
          <a:bodyPr>
            <a:noAutofit/>
          </a:bodyPr>
          <a:lstStyle/>
          <a:p>
            <a:pPr algn="ctr"/>
            <a:r>
              <a:rPr lang="en-US" sz="6000" u="sng" dirty="0">
                <a:latin typeface="Hippie Movement" panose="02000500000000000000" pitchFamily="2" charset="0"/>
                <a:ea typeface="Batang" panose="02030600000101010101" pitchFamily="18" charset="-127"/>
              </a:rPr>
              <a:t>Thursday, April 28th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694944" y="1048512"/>
            <a:ext cx="5922264" cy="5809488"/>
          </a:xfrm>
          <a:prstGeom prst="rect">
            <a:avLst/>
          </a:prstGeom>
        </p:spPr>
        <p:txBody>
          <a:bodyPr anchor="t">
            <a:noAutofit/>
          </a:bodyPr>
          <a:lstStyle/>
          <a:p>
            <a:pPr>
              <a:lnSpc>
                <a:spcPct val="100000"/>
              </a:lnSpc>
              <a:spcBef>
                <a:spcPts val="600"/>
              </a:spcBef>
              <a:spcAft>
                <a:spcPts val="0"/>
              </a:spcAft>
            </a:pPr>
            <a:r>
              <a:rPr lang="en-US" sz="2400" u="sng" dirty="0" smtClean="0">
                <a:solidFill>
                  <a:schemeClr val="tx1"/>
                </a:solidFill>
                <a:latin typeface="Book Antiqua" panose="02040602050305030304" pitchFamily="18" charset="0"/>
              </a:rPr>
              <a:t>Sporting News:</a:t>
            </a:r>
          </a:p>
          <a:p>
            <a:pPr lvl="1">
              <a:spcBef>
                <a:spcPts val="600"/>
              </a:spcBef>
              <a:spcAft>
                <a:spcPts val="0"/>
              </a:spcAft>
            </a:pPr>
            <a:r>
              <a:rPr lang="en-US" sz="2000" dirty="0" smtClean="0">
                <a:solidFill>
                  <a:schemeClr val="tx1"/>
                </a:solidFill>
                <a:latin typeface="Book Antiqua" panose="02040602050305030304" pitchFamily="18" charset="0"/>
              </a:rPr>
              <a:t>Baseball/Softball</a:t>
            </a:r>
          </a:p>
          <a:p>
            <a:pPr lvl="1">
              <a:spcBef>
                <a:spcPts val="600"/>
              </a:spcBef>
              <a:spcAft>
                <a:spcPts val="0"/>
              </a:spcAft>
            </a:pPr>
            <a:r>
              <a:rPr lang="en-US" dirty="0" smtClean="0">
                <a:solidFill>
                  <a:schemeClr val="tx1"/>
                </a:solidFill>
                <a:latin typeface="Book Antiqua" panose="02040602050305030304" pitchFamily="18" charset="0"/>
              </a:rPr>
              <a:t>Spring Football Game &amp; Bunny Bowl - Friday</a:t>
            </a:r>
            <a:endParaRPr lang="en-US" dirty="0" smtClean="0">
              <a:solidFill>
                <a:schemeClr val="tx1"/>
              </a:solidFill>
              <a:latin typeface="Book Antiqua" panose="02040602050305030304" pitchFamily="18" charset="0"/>
            </a:endParaRPr>
          </a:p>
          <a:p>
            <a:pPr lvl="0">
              <a:spcBef>
                <a:spcPts val="0"/>
              </a:spcBef>
            </a:pPr>
            <a:r>
              <a:rPr lang="en-US" sz="2400" u="sng" dirty="0">
                <a:solidFill>
                  <a:srgbClr val="4E3B30"/>
                </a:solidFill>
                <a:latin typeface="Book Antiqua" panose="02040602050305030304" pitchFamily="18" charset="0"/>
              </a:rPr>
              <a:t>Senior Announcements:</a:t>
            </a:r>
          </a:p>
          <a:p>
            <a:pPr lvl="1">
              <a:lnSpc>
                <a:spcPct val="100000"/>
              </a:lnSpc>
              <a:spcBef>
                <a:spcPts val="0"/>
              </a:spcBef>
            </a:pPr>
            <a:r>
              <a:rPr lang="en-US" dirty="0" smtClean="0">
                <a:solidFill>
                  <a:srgbClr val="4E3B30"/>
                </a:solidFill>
                <a:latin typeface="Book Antiqua" panose="02040602050305030304" pitchFamily="18" charset="0"/>
              </a:rPr>
              <a:t>18 </a:t>
            </a:r>
            <a:r>
              <a:rPr lang="en-US" dirty="0">
                <a:solidFill>
                  <a:srgbClr val="4E3B30"/>
                </a:solidFill>
                <a:latin typeface="Book Antiqua" panose="02040602050305030304" pitchFamily="18" charset="0"/>
              </a:rPr>
              <a:t>days until EOC!!!!</a:t>
            </a:r>
          </a:p>
          <a:p>
            <a:pPr lvl="1">
              <a:lnSpc>
                <a:spcPct val="100000"/>
              </a:lnSpc>
              <a:spcBef>
                <a:spcPts val="0"/>
              </a:spcBef>
            </a:pPr>
            <a:r>
              <a:rPr lang="en-US" dirty="0">
                <a:solidFill>
                  <a:srgbClr val="4E3B30"/>
                </a:solidFill>
                <a:latin typeface="Book Antiqua" panose="02040602050305030304" pitchFamily="18" charset="0"/>
              </a:rPr>
              <a:t>Prom &amp; Belle Cruise </a:t>
            </a:r>
            <a:r>
              <a:rPr lang="en-US" dirty="0" smtClean="0">
                <a:solidFill>
                  <a:srgbClr val="4E3B30"/>
                </a:solidFill>
                <a:latin typeface="Book Antiqua" panose="02040602050305030304" pitchFamily="18" charset="0"/>
              </a:rPr>
              <a:t>This Week = </a:t>
            </a:r>
            <a:r>
              <a:rPr lang="en-US" dirty="0">
                <a:solidFill>
                  <a:srgbClr val="4E3B30"/>
                </a:solidFill>
                <a:latin typeface="Book Antiqua" panose="02040602050305030304" pitchFamily="18" charset="0"/>
              </a:rPr>
              <a:t>$85</a:t>
            </a:r>
          </a:p>
          <a:p>
            <a:pPr lvl="0">
              <a:spcBef>
                <a:spcPts val="600"/>
              </a:spcBef>
            </a:pPr>
            <a:r>
              <a:rPr lang="en-US" sz="2400" u="sng" dirty="0">
                <a:solidFill>
                  <a:srgbClr val="4E3B30"/>
                </a:solidFill>
                <a:latin typeface="Book Antiqua" panose="02040602050305030304" pitchFamily="18" charset="0"/>
              </a:rPr>
              <a:t>Class Announcements:</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Comp Check </a:t>
            </a:r>
            <a:r>
              <a:rPr lang="en-US" sz="2000" b="1"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1970s/80s </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r>
              <a:rPr lang="en-US" sz="2000"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Friday (10 ?s)</a:t>
            </a:r>
            <a:endPar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endParaRP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Practice EOC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next Monday</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PEP (</a:t>
            </a:r>
            <a:r>
              <a:rPr lang="en-US" sz="2000" b="1" dirty="0" err="1">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Weebly</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due May 3</a:t>
            </a:r>
            <a:r>
              <a:rPr lang="en-US" sz="2000" baseline="30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rd</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p>
          <a:p>
            <a:pPr>
              <a:spcBef>
                <a:spcPts val="600"/>
              </a:spcBef>
            </a:pPr>
            <a:r>
              <a:rPr lang="en-US" sz="2400" u="sng" dirty="0" smtClean="0">
                <a:latin typeface="Book Antiqua" panose="02040602050305030304" pitchFamily="18" charset="0"/>
              </a:rPr>
              <a:t>Agenda</a:t>
            </a:r>
            <a:r>
              <a:rPr lang="en-US" sz="2400" u="sng" dirty="0">
                <a:latin typeface="Book Antiqua" panose="02040602050305030304" pitchFamily="18" charset="0"/>
              </a:rPr>
              <a:t>:</a:t>
            </a:r>
          </a:p>
          <a:p>
            <a:pPr lvl="1">
              <a:lnSpc>
                <a:spcPct val="100000"/>
              </a:lnSpc>
              <a:spcBef>
                <a:spcPts val="0"/>
              </a:spcBef>
            </a:pPr>
            <a:r>
              <a:rPr lang="en-US" dirty="0" smtClean="0">
                <a:latin typeface="Book Antiqua" panose="02040602050305030304" pitchFamily="18" charset="0"/>
              </a:rPr>
              <a:t>LT &amp; Vocab</a:t>
            </a:r>
          </a:p>
          <a:p>
            <a:pPr lvl="1">
              <a:lnSpc>
                <a:spcPct val="100000"/>
              </a:lnSpc>
              <a:spcBef>
                <a:spcPts val="0"/>
              </a:spcBef>
            </a:pPr>
            <a:r>
              <a:rPr lang="en-US" dirty="0" smtClean="0">
                <a:latin typeface="Book Antiqua" panose="02040602050305030304" pitchFamily="18" charset="0"/>
              </a:rPr>
              <a:t>Learn about the Ladies</a:t>
            </a:r>
          </a:p>
          <a:p>
            <a:pPr lvl="1">
              <a:lnSpc>
                <a:spcPct val="100000"/>
              </a:lnSpc>
              <a:spcBef>
                <a:spcPts val="0"/>
              </a:spcBef>
            </a:pPr>
            <a:r>
              <a:rPr lang="en-US" dirty="0" smtClean="0">
                <a:latin typeface="Book Antiqua" panose="02040602050305030304" pitchFamily="18" charset="0"/>
              </a:rPr>
              <a:t>Watergate Video &amp; Questions</a:t>
            </a:r>
          </a:p>
          <a:p>
            <a:pPr lvl="1">
              <a:lnSpc>
                <a:spcPct val="100000"/>
              </a:lnSpc>
              <a:spcBef>
                <a:spcPts val="0"/>
              </a:spcBef>
            </a:pPr>
            <a:r>
              <a:rPr lang="en-US" dirty="0" smtClean="0">
                <a:latin typeface="Book Antiqua" panose="02040602050305030304" pitchFamily="18" charset="0"/>
              </a:rPr>
              <a:t>1970s Domestic Issues</a:t>
            </a:r>
            <a:endParaRPr lang="en-US" dirty="0">
              <a:latin typeface="Book Antiqua" panose="02040602050305030304" pitchFamily="18" charset="0"/>
            </a:endParaRPr>
          </a:p>
          <a:p>
            <a:pPr lvl="1">
              <a:lnSpc>
                <a:spcPct val="100000"/>
              </a:lnSpc>
              <a:spcBef>
                <a:spcPts val="0"/>
              </a:spcBef>
            </a:pPr>
            <a:r>
              <a:rPr lang="en-US" dirty="0" smtClean="0">
                <a:latin typeface="Book Antiqua" panose="02040602050305030304" pitchFamily="18" charset="0"/>
              </a:rPr>
              <a:t>Exit </a:t>
            </a:r>
            <a:r>
              <a:rPr lang="en-US" dirty="0">
                <a:latin typeface="Book Antiqua" panose="02040602050305030304" pitchFamily="18" charset="0"/>
              </a:rPr>
              <a:t>Question </a:t>
            </a:r>
            <a:endParaRPr lang="en-US" dirty="0" smtClean="0">
              <a:latin typeface="Book Antiqua" panose="02040602050305030304" pitchFamily="18" charset="0"/>
            </a:endParaRPr>
          </a:p>
          <a:p>
            <a:pPr lvl="1">
              <a:lnSpc>
                <a:spcPct val="100000"/>
              </a:lnSpc>
              <a:spcBef>
                <a:spcPts val="0"/>
              </a:spcBef>
            </a:pPr>
            <a:endParaRPr lang="en-US" dirty="0" smtClean="0">
              <a:latin typeface="Book Antiqua" panose="02040602050305030304" pitchFamily="18" charset="0"/>
            </a:endParaRPr>
          </a:p>
        </p:txBody>
      </p:sp>
      <p:pic>
        <p:nvPicPr>
          <p:cNvPr id="2" name="Picture 1"/>
          <p:cNvPicPr>
            <a:picLocks noChangeAspect="1"/>
          </p:cNvPicPr>
          <p:nvPr/>
        </p:nvPicPr>
        <p:blipFill>
          <a:blip r:embed="rId2"/>
          <a:stretch>
            <a:fillRect/>
          </a:stretch>
        </p:blipFill>
        <p:spPr>
          <a:xfrm>
            <a:off x="6617208" y="1414272"/>
            <a:ext cx="5316279" cy="4572000"/>
          </a:xfrm>
          <a:prstGeom prst="rect">
            <a:avLst/>
          </a:prstGeom>
        </p:spPr>
      </p:pic>
    </p:spTree>
    <p:extLst>
      <p:ext uri="{BB962C8B-B14F-4D97-AF65-F5344CB8AC3E}">
        <p14:creationId xmlns:p14="http://schemas.microsoft.com/office/powerpoint/2010/main" val="180541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2895" y="231649"/>
            <a:ext cx="10189462" cy="853439"/>
          </a:xfrm>
        </p:spPr>
        <p:txBody>
          <a:bodyPr>
            <a:noAutofit/>
          </a:bodyPr>
          <a:lstStyle/>
          <a:p>
            <a:pPr algn="ctr"/>
            <a:r>
              <a:rPr lang="en-US" sz="6000" u="sng" dirty="0" smtClean="0">
                <a:latin typeface="Hippie Movement" panose="02000500000000000000" pitchFamily="2" charset="0"/>
                <a:ea typeface="Batang" panose="02030600000101010101" pitchFamily="18" charset="-127"/>
              </a:rPr>
              <a:t>Thursday, </a:t>
            </a:r>
            <a:r>
              <a:rPr lang="en-US" sz="6000" u="sng" dirty="0">
                <a:latin typeface="Hippie Movement" panose="02000500000000000000" pitchFamily="2" charset="0"/>
                <a:ea typeface="Batang" panose="02030600000101010101" pitchFamily="18" charset="-127"/>
              </a:rPr>
              <a:t>April </a:t>
            </a:r>
            <a:r>
              <a:rPr lang="en-US" sz="6000" u="sng" dirty="0" smtClean="0">
                <a:latin typeface="Hippie Movement" panose="02000500000000000000" pitchFamily="2" charset="0"/>
                <a:ea typeface="Batang" panose="02030600000101010101" pitchFamily="18" charset="-127"/>
              </a:rPr>
              <a:t>28</a:t>
            </a:r>
            <a:r>
              <a:rPr lang="en-US" sz="6000" u="sng" baseline="30000" dirty="0" smtClean="0">
                <a:latin typeface="Hippie Movement" panose="02000500000000000000" pitchFamily="2" charset="0"/>
                <a:ea typeface="Batang" panose="02030600000101010101" pitchFamily="18" charset="-127"/>
              </a:rPr>
              <a:t>th</a:t>
            </a:r>
            <a:r>
              <a:rPr lang="en-US" sz="6000" u="sng" dirty="0" smtClean="0">
                <a:latin typeface="Hippie Movement" panose="02000500000000000000" pitchFamily="2" charset="0"/>
                <a:ea typeface="Batang" panose="02030600000101010101" pitchFamily="18" charset="-127"/>
              </a:rPr>
              <a:t> </a:t>
            </a:r>
            <a:endParaRPr lang="en-US" sz="6000" u="sng" dirty="0">
              <a:latin typeface="Hippie Movement" panose="020005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80288" y="1255776"/>
            <a:ext cx="11228832" cy="4754880"/>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Exit Question(s):</a:t>
            </a:r>
          </a:p>
          <a:p>
            <a:pPr marL="530352" lvl="1" indent="0">
              <a:buNone/>
            </a:pPr>
            <a:r>
              <a:rPr lang="en-US" sz="4000" dirty="0" smtClean="0"/>
              <a:t>1. What </a:t>
            </a:r>
            <a:r>
              <a:rPr lang="en-US" sz="4000" dirty="0"/>
              <a:t>is the purpose of Détente? Why was it widely praised during Nixon’s presidency?</a:t>
            </a:r>
          </a:p>
          <a:p>
            <a:pPr marL="530352" lvl="1" indent="0">
              <a:buNone/>
            </a:pPr>
            <a:endParaRPr lang="en-US" sz="4000" dirty="0"/>
          </a:p>
          <a:p>
            <a:pPr marL="530352" lvl="1" indent="0">
              <a:buNone/>
            </a:pPr>
            <a:r>
              <a:rPr lang="en-US" sz="4000" dirty="0" smtClean="0"/>
              <a:t>2. Give </a:t>
            </a:r>
            <a:r>
              <a:rPr lang="en-US" sz="4000" dirty="0"/>
              <a:t>a brief summary of the Iranian Hostage Crisis:</a:t>
            </a:r>
          </a:p>
        </p:txBody>
      </p:sp>
    </p:spTree>
    <p:extLst>
      <p:ext uri="{BB962C8B-B14F-4D97-AF65-F5344CB8AC3E}">
        <p14:creationId xmlns:p14="http://schemas.microsoft.com/office/powerpoint/2010/main" val="4294452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8511" y="243841"/>
            <a:ext cx="10189462" cy="853439"/>
          </a:xfrm>
        </p:spPr>
        <p:txBody>
          <a:bodyPr>
            <a:noAutofit/>
          </a:bodyPr>
          <a:lstStyle/>
          <a:p>
            <a:pPr algn="ctr"/>
            <a:r>
              <a:rPr lang="en-US" sz="6000" u="sng" dirty="0">
                <a:latin typeface="ArcadeClassic" panose="00000400000000000000" pitchFamily="2" charset="0"/>
                <a:ea typeface="Batang" panose="02030600000101010101" pitchFamily="18" charset="-127"/>
              </a:rPr>
              <a:t>Friday   April 29th </a:t>
            </a:r>
            <a:endParaRPr lang="en-US" sz="6000" u="sng" dirty="0">
              <a:latin typeface="ArcadeClassic" panose="000004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19328" y="1292352"/>
            <a:ext cx="11375136" cy="5340096"/>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Learning Target:</a:t>
            </a:r>
          </a:p>
          <a:p>
            <a:pPr lvl="1">
              <a:lnSpc>
                <a:spcPct val="100000"/>
              </a:lnSpc>
              <a:spcBef>
                <a:spcPts val="600"/>
              </a:spcBef>
            </a:pPr>
            <a:r>
              <a:rPr lang="en-US" sz="3200" dirty="0" smtClean="0">
                <a:solidFill>
                  <a:schemeClr val="tx1"/>
                </a:solidFill>
                <a:latin typeface="Book Antiqua" panose="02040602050305030304" pitchFamily="18" charset="0"/>
              </a:rPr>
              <a:t>I can </a:t>
            </a:r>
            <a:r>
              <a:rPr lang="en-US" sz="3200" dirty="0" smtClean="0">
                <a:solidFill>
                  <a:schemeClr val="tx1"/>
                </a:solidFill>
                <a:latin typeface="Book Antiqua" panose="02040602050305030304" pitchFamily="18" charset="0"/>
              </a:rPr>
              <a:t>analyze and describe the presidency of Ronald Reagan</a:t>
            </a:r>
            <a:endParaRPr lang="en-US" sz="3200" dirty="0" smtClean="0">
              <a:latin typeface="Book Antiqua" panose="02040602050305030304" pitchFamily="18" charset="0"/>
            </a:endParaRPr>
          </a:p>
          <a:p>
            <a:pPr>
              <a:spcBef>
                <a:spcPts val="600"/>
              </a:spcBef>
            </a:pPr>
            <a:r>
              <a:rPr lang="en-US" sz="4600" b="1" u="sng" dirty="0" smtClean="0">
                <a:latin typeface="Book Antiqua" panose="02040602050305030304" pitchFamily="18" charset="0"/>
              </a:rPr>
              <a:t>Vocabulary</a:t>
            </a:r>
            <a:r>
              <a:rPr lang="en-US" sz="4600" b="1" u="sng" dirty="0" smtClean="0">
                <a:solidFill>
                  <a:schemeClr val="tx1"/>
                </a:solidFill>
                <a:latin typeface="Book Antiqua" panose="02040602050305030304" pitchFamily="18" charset="0"/>
              </a:rPr>
              <a:t>:</a:t>
            </a:r>
          </a:p>
          <a:p>
            <a:pPr lvl="1"/>
            <a:r>
              <a:rPr lang="en-US" sz="2400" b="1" dirty="0"/>
              <a:t>Reaganomics: </a:t>
            </a:r>
            <a:r>
              <a:rPr lang="en-US" sz="2400" dirty="0"/>
              <a:t>Reagan's theory that if you cut taxes, it will spur the growth of public spending and improve the economy. It included tax breaks for the rich</a:t>
            </a:r>
          </a:p>
          <a:p>
            <a:pPr lvl="1"/>
            <a:r>
              <a:rPr lang="en-US" sz="2400" b="1" dirty="0" smtClean="0"/>
              <a:t>Star </a:t>
            </a:r>
            <a:r>
              <a:rPr lang="en-US" sz="2400" b="1" dirty="0"/>
              <a:t>Wars: </a:t>
            </a:r>
            <a:r>
              <a:rPr lang="en-US" sz="2400" dirty="0"/>
              <a:t>President Reagan's proposed weapons system to destroy Soviet missiles from space.</a:t>
            </a:r>
          </a:p>
          <a:p>
            <a:pPr lvl="1"/>
            <a:r>
              <a:rPr lang="en-US" sz="2400" b="1" dirty="0" smtClean="0"/>
              <a:t>Iran-Contra </a:t>
            </a:r>
            <a:r>
              <a:rPr lang="en-US" sz="2400" b="1" dirty="0"/>
              <a:t>Affair: </a:t>
            </a:r>
            <a:r>
              <a:rPr lang="en-US" sz="2400" dirty="0"/>
              <a:t>A political scandal in the US, 1986. During the Reagan administration, Reagan Administration secretly facilitated the sale of arms to Iran, the subject of an arms embargo in hopes of securing the release of hostages and allowing U.S. intelligence agencies to fund the Nicaraguan Contras</a:t>
            </a:r>
            <a:r>
              <a:rPr lang="en-US" sz="2400" b="1" dirty="0"/>
              <a:t>.</a:t>
            </a:r>
          </a:p>
        </p:txBody>
      </p:sp>
    </p:spTree>
    <p:extLst>
      <p:ext uri="{BB962C8B-B14F-4D97-AF65-F5344CB8AC3E}">
        <p14:creationId xmlns:p14="http://schemas.microsoft.com/office/powerpoint/2010/main" val="6010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9471" y="195073"/>
            <a:ext cx="10189462" cy="853439"/>
          </a:xfrm>
        </p:spPr>
        <p:txBody>
          <a:bodyPr>
            <a:noAutofit/>
          </a:bodyPr>
          <a:lstStyle/>
          <a:p>
            <a:pPr algn="ctr"/>
            <a:r>
              <a:rPr lang="en-US" sz="6000" u="sng" dirty="0">
                <a:latin typeface="ArcadeClassic" panose="00000400000000000000" pitchFamily="2" charset="0"/>
                <a:ea typeface="Batang" panose="02030600000101010101" pitchFamily="18" charset="-127"/>
              </a:rPr>
              <a:t>Friday   April 29th </a:t>
            </a:r>
            <a:endParaRPr lang="en-US" sz="6000" u="sng" dirty="0">
              <a:latin typeface="ArcadeClassic" panose="000004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694944" y="1048512"/>
            <a:ext cx="5922264" cy="5809488"/>
          </a:xfrm>
          <a:prstGeom prst="rect">
            <a:avLst/>
          </a:prstGeom>
        </p:spPr>
        <p:txBody>
          <a:bodyPr anchor="t">
            <a:noAutofit/>
          </a:bodyPr>
          <a:lstStyle/>
          <a:p>
            <a:pPr>
              <a:lnSpc>
                <a:spcPct val="100000"/>
              </a:lnSpc>
              <a:spcBef>
                <a:spcPts val="600"/>
              </a:spcBef>
              <a:spcAft>
                <a:spcPts val="0"/>
              </a:spcAft>
            </a:pPr>
            <a:r>
              <a:rPr lang="en-US" sz="2400" u="sng" dirty="0" smtClean="0">
                <a:solidFill>
                  <a:schemeClr val="tx1"/>
                </a:solidFill>
                <a:latin typeface="Book Antiqua" panose="02040602050305030304" pitchFamily="18" charset="0"/>
              </a:rPr>
              <a:t>Sporting News:</a:t>
            </a:r>
          </a:p>
          <a:p>
            <a:pPr lvl="1">
              <a:spcBef>
                <a:spcPts val="600"/>
              </a:spcBef>
              <a:spcAft>
                <a:spcPts val="0"/>
              </a:spcAft>
            </a:pPr>
            <a:r>
              <a:rPr lang="en-US" sz="2000" dirty="0" smtClean="0">
                <a:solidFill>
                  <a:schemeClr val="tx1"/>
                </a:solidFill>
                <a:latin typeface="Book Antiqua" panose="02040602050305030304" pitchFamily="18" charset="0"/>
              </a:rPr>
              <a:t>Baseball/Softball</a:t>
            </a:r>
          </a:p>
          <a:p>
            <a:pPr lvl="1">
              <a:spcBef>
                <a:spcPts val="600"/>
              </a:spcBef>
              <a:spcAft>
                <a:spcPts val="0"/>
              </a:spcAft>
            </a:pPr>
            <a:r>
              <a:rPr lang="en-US" dirty="0" smtClean="0">
                <a:solidFill>
                  <a:schemeClr val="tx1"/>
                </a:solidFill>
                <a:latin typeface="Book Antiqua" panose="02040602050305030304" pitchFamily="18" charset="0"/>
              </a:rPr>
              <a:t>Spring Football Game &amp; Bunny Bowl - Friday</a:t>
            </a:r>
            <a:endParaRPr lang="en-US" dirty="0" smtClean="0">
              <a:solidFill>
                <a:schemeClr val="tx1"/>
              </a:solidFill>
              <a:latin typeface="Book Antiqua" panose="02040602050305030304" pitchFamily="18" charset="0"/>
            </a:endParaRPr>
          </a:p>
          <a:p>
            <a:pPr lvl="0">
              <a:spcBef>
                <a:spcPts val="0"/>
              </a:spcBef>
            </a:pPr>
            <a:r>
              <a:rPr lang="en-US" sz="2400" u="sng" dirty="0">
                <a:solidFill>
                  <a:srgbClr val="4E3B30"/>
                </a:solidFill>
                <a:latin typeface="Book Antiqua" panose="02040602050305030304" pitchFamily="18" charset="0"/>
              </a:rPr>
              <a:t>Senior Announcements:</a:t>
            </a:r>
          </a:p>
          <a:p>
            <a:pPr lvl="1">
              <a:lnSpc>
                <a:spcPct val="100000"/>
              </a:lnSpc>
              <a:spcBef>
                <a:spcPts val="0"/>
              </a:spcBef>
            </a:pPr>
            <a:r>
              <a:rPr lang="en-US" dirty="0" smtClean="0">
                <a:solidFill>
                  <a:srgbClr val="4E3B30"/>
                </a:solidFill>
                <a:latin typeface="Book Antiqua" panose="02040602050305030304" pitchFamily="18" charset="0"/>
              </a:rPr>
              <a:t>18 </a:t>
            </a:r>
            <a:r>
              <a:rPr lang="en-US" dirty="0">
                <a:solidFill>
                  <a:srgbClr val="4E3B30"/>
                </a:solidFill>
                <a:latin typeface="Book Antiqua" panose="02040602050305030304" pitchFamily="18" charset="0"/>
              </a:rPr>
              <a:t>days until EOC!!!!</a:t>
            </a:r>
          </a:p>
          <a:p>
            <a:pPr lvl="1">
              <a:lnSpc>
                <a:spcPct val="100000"/>
              </a:lnSpc>
              <a:spcBef>
                <a:spcPts val="0"/>
              </a:spcBef>
            </a:pPr>
            <a:r>
              <a:rPr lang="en-US" dirty="0">
                <a:solidFill>
                  <a:srgbClr val="4E3B30"/>
                </a:solidFill>
                <a:latin typeface="Book Antiqua" panose="02040602050305030304" pitchFamily="18" charset="0"/>
              </a:rPr>
              <a:t>Prom &amp; Belle Cruise </a:t>
            </a:r>
            <a:r>
              <a:rPr lang="en-US" dirty="0" smtClean="0">
                <a:solidFill>
                  <a:srgbClr val="4E3B30"/>
                </a:solidFill>
                <a:latin typeface="Book Antiqua" panose="02040602050305030304" pitchFamily="18" charset="0"/>
              </a:rPr>
              <a:t>This Week = </a:t>
            </a:r>
            <a:r>
              <a:rPr lang="en-US" dirty="0">
                <a:solidFill>
                  <a:srgbClr val="4E3B30"/>
                </a:solidFill>
                <a:latin typeface="Book Antiqua" panose="02040602050305030304" pitchFamily="18" charset="0"/>
              </a:rPr>
              <a:t>$85</a:t>
            </a:r>
          </a:p>
          <a:p>
            <a:pPr lvl="0">
              <a:spcBef>
                <a:spcPts val="600"/>
              </a:spcBef>
            </a:pPr>
            <a:r>
              <a:rPr lang="en-US" sz="2400" u="sng" dirty="0">
                <a:solidFill>
                  <a:srgbClr val="4E3B30"/>
                </a:solidFill>
                <a:latin typeface="Book Antiqua" panose="02040602050305030304" pitchFamily="18" charset="0"/>
              </a:rPr>
              <a:t>Class Announcements:</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Comp Check </a:t>
            </a:r>
            <a:r>
              <a:rPr lang="en-US" sz="2000" b="1"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1970s/80s </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r>
              <a:rPr lang="en-US" sz="2000" dirty="0" smtClean="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Friday (10 ?s)</a:t>
            </a:r>
            <a:endPar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endParaRP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Practice EOC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next Monday</a:t>
            </a:r>
          </a:p>
          <a:p>
            <a:pPr marL="841248" lvl="2">
              <a:lnSpc>
                <a:spcPct val="100000"/>
              </a:lnSpc>
              <a:spcBef>
                <a:spcPts val="0"/>
              </a:spcBef>
            </a:pP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PEP (</a:t>
            </a:r>
            <a:r>
              <a:rPr lang="en-US" sz="2000" b="1" dirty="0" err="1">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Weebly</a:t>
            </a:r>
            <a:r>
              <a:rPr lang="en-US" sz="2000" b="1"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 </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due May 3</a:t>
            </a:r>
            <a:r>
              <a:rPr lang="en-US" sz="2000" baseline="30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rd</a:t>
            </a:r>
            <a:r>
              <a:rPr lang="en-US" sz="2000" dirty="0">
                <a:solidFill>
                  <a:srgbClr val="4E3B30"/>
                </a:solidFill>
                <a:effectLst>
                  <a:glow rad="38100">
                    <a:prstClr val="black">
                      <a:lumMod val="50000"/>
                      <a:lumOff val="50000"/>
                      <a:alpha val="20000"/>
                    </a:prstClr>
                  </a:glow>
                  <a:outerShdw blurRad="44450" dist="12700" dir="13860000" algn="tl" rotWithShape="0">
                    <a:srgbClr val="000000">
                      <a:alpha val="20000"/>
                    </a:srgbClr>
                  </a:outerShdw>
                </a:effectLst>
                <a:latin typeface="Book Antiqua" panose="02040602050305030304" pitchFamily="18" charset="0"/>
              </a:rPr>
              <a:t> </a:t>
            </a:r>
          </a:p>
          <a:p>
            <a:pPr>
              <a:spcBef>
                <a:spcPts val="600"/>
              </a:spcBef>
            </a:pPr>
            <a:r>
              <a:rPr lang="en-US" sz="2400" u="sng" dirty="0" smtClean="0">
                <a:latin typeface="Book Antiqua" panose="02040602050305030304" pitchFamily="18" charset="0"/>
              </a:rPr>
              <a:t>Agenda</a:t>
            </a:r>
            <a:r>
              <a:rPr lang="en-US" sz="2400" u="sng" dirty="0">
                <a:latin typeface="Book Antiqua" panose="02040602050305030304" pitchFamily="18" charset="0"/>
              </a:rPr>
              <a:t>:</a:t>
            </a:r>
          </a:p>
          <a:p>
            <a:pPr lvl="1">
              <a:lnSpc>
                <a:spcPct val="100000"/>
              </a:lnSpc>
              <a:spcBef>
                <a:spcPts val="0"/>
              </a:spcBef>
            </a:pPr>
            <a:r>
              <a:rPr lang="en-US" dirty="0" smtClean="0">
                <a:latin typeface="Book Antiqua" panose="02040602050305030304" pitchFamily="18" charset="0"/>
              </a:rPr>
              <a:t>LT &amp; Vocab</a:t>
            </a:r>
          </a:p>
          <a:p>
            <a:pPr lvl="1">
              <a:lnSpc>
                <a:spcPct val="100000"/>
              </a:lnSpc>
              <a:spcBef>
                <a:spcPts val="0"/>
              </a:spcBef>
            </a:pPr>
            <a:r>
              <a:rPr lang="en-US" dirty="0" smtClean="0">
                <a:latin typeface="Book Antiqua" panose="02040602050305030304" pitchFamily="18" charset="0"/>
              </a:rPr>
              <a:t>Learn about the Ladies</a:t>
            </a:r>
          </a:p>
          <a:p>
            <a:pPr lvl="1">
              <a:lnSpc>
                <a:spcPct val="100000"/>
              </a:lnSpc>
              <a:spcBef>
                <a:spcPts val="0"/>
              </a:spcBef>
            </a:pPr>
            <a:r>
              <a:rPr lang="en-US" dirty="0" smtClean="0">
                <a:latin typeface="Book Antiqua" panose="02040602050305030304" pitchFamily="18" charset="0"/>
              </a:rPr>
              <a:t>Watergate Video &amp; Questions</a:t>
            </a:r>
          </a:p>
          <a:p>
            <a:pPr lvl="1">
              <a:lnSpc>
                <a:spcPct val="100000"/>
              </a:lnSpc>
              <a:spcBef>
                <a:spcPts val="0"/>
              </a:spcBef>
            </a:pPr>
            <a:r>
              <a:rPr lang="en-US" dirty="0" smtClean="0">
                <a:latin typeface="Book Antiqua" panose="02040602050305030304" pitchFamily="18" charset="0"/>
              </a:rPr>
              <a:t>1970s Domestic Issues</a:t>
            </a:r>
            <a:endParaRPr lang="en-US" dirty="0">
              <a:latin typeface="Book Antiqua" panose="02040602050305030304" pitchFamily="18" charset="0"/>
            </a:endParaRPr>
          </a:p>
          <a:p>
            <a:pPr lvl="1">
              <a:lnSpc>
                <a:spcPct val="100000"/>
              </a:lnSpc>
              <a:spcBef>
                <a:spcPts val="0"/>
              </a:spcBef>
            </a:pPr>
            <a:r>
              <a:rPr lang="en-US" dirty="0" smtClean="0">
                <a:latin typeface="Book Antiqua" panose="02040602050305030304" pitchFamily="18" charset="0"/>
              </a:rPr>
              <a:t>Exit </a:t>
            </a:r>
            <a:r>
              <a:rPr lang="en-US" dirty="0">
                <a:latin typeface="Book Antiqua" panose="02040602050305030304" pitchFamily="18" charset="0"/>
              </a:rPr>
              <a:t>Question </a:t>
            </a:r>
            <a:endParaRPr lang="en-US" dirty="0" smtClean="0">
              <a:latin typeface="Book Antiqua" panose="02040602050305030304" pitchFamily="18" charset="0"/>
            </a:endParaRPr>
          </a:p>
          <a:p>
            <a:pPr lvl="1">
              <a:lnSpc>
                <a:spcPct val="100000"/>
              </a:lnSpc>
              <a:spcBef>
                <a:spcPts val="0"/>
              </a:spcBef>
            </a:pPr>
            <a:endParaRPr lang="en-US" dirty="0" smtClean="0">
              <a:latin typeface="Book Antiqua" panose="02040602050305030304" pitchFamily="18" charset="0"/>
            </a:endParaRPr>
          </a:p>
        </p:txBody>
      </p:sp>
      <p:pic>
        <p:nvPicPr>
          <p:cNvPr id="2" name="Picture 1"/>
          <p:cNvPicPr>
            <a:picLocks noChangeAspect="1"/>
          </p:cNvPicPr>
          <p:nvPr/>
        </p:nvPicPr>
        <p:blipFill>
          <a:blip r:embed="rId2"/>
          <a:stretch>
            <a:fillRect/>
          </a:stretch>
        </p:blipFill>
        <p:spPr>
          <a:xfrm>
            <a:off x="6910578" y="1451610"/>
            <a:ext cx="4936998" cy="4936998"/>
          </a:xfrm>
          <a:prstGeom prst="rect">
            <a:avLst/>
          </a:prstGeom>
        </p:spPr>
      </p:pic>
    </p:spTree>
    <p:extLst>
      <p:ext uri="{BB962C8B-B14F-4D97-AF65-F5344CB8AC3E}">
        <p14:creationId xmlns:p14="http://schemas.microsoft.com/office/powerpoint/2010/main" val="1742365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2895" y="231649"/>
            <a:ext cx="10189462" cy="853439"/>
          </a:xfrm>
        </p:spPr>
        <p:txBody>
          <a:bodyPr>
            <a:noAutofit/>
          </a:bodyPr>
          <a:lstStyle/>
          <a:p>
            <a:pPr algn="ctr"/>
            <a:r>
              <a:rPr lang="en-US" sz="6000" u="sng" dirty="0" smtClean="0">
                <a:latin typeface="ArcadeClassic" panose="00000400000000000000" pitchFamily="2" charset="0"/>
                <a:ea typeface="Batang" panose="02030600000101010101" pitchFamily="18" charset="-127"/>
              </a:rPr>
              <a:t>Friday   April 29</a:t>
            </a:r>
            <a:r>
              <a:rPr lang="en-US" sz="6000" u="sng" baseline="30000" dirty="0" smtClean="0">
                <a:latin typeface="ArcadeClassic" panose="00000400000000000000" pitchFamily="2" charset="0"/>
                <a:ea typeface="Batang" panose="02030600000101010101" pitchFamily="18" charset="-127"/>
              </a:rPr>
              <a:t>th</a:t>
            </a:r>
            <a:r>
              <a:rPr lang="en-US" sz="6000" u="sng" dirty="0" smtClean="0">
                <a:latin typeface="ArcadeClassic" panose="00000400000000000000" pitchFamily="2" charset="0"/>
                <a:ea typeface="Batang" panose="02030600000101010101" pitchFamily="18" charset="-127"/>
              </a:rPr>
              <a:t> </a:t>
            </a:r>
            <a:endParaRPr lang="en-US" sz="6000" u="sng" dirty="0">
              <a:latin typeface="ArcadeClassic" panose="00000400000000000000" pitchFamily="2" charset="0"/>
              <a:ea typeface="Batang" panose="02030600000101010101" pitchFamily="18" charset="-127"/>
              <a:cs typeface="Aharoni" panose="02010803020104030203" pitchFamily="2" charset="-79"/>
            </a:endParaRPr>
          </a:p>
        </p:txBody>
      </p:sp>
      <p:sp>
        <p:nvSpPr>
          <p:cNvPr id="5" name="Content Placeholder 4"/>
          <p:cNvSpPr>
            <a:spLocks noGrp="1"/>
          </p:cNvSpPr>
          <p:nvPr>
            <p:ph idx="1"/>
          </p:nvPr>
        </p:nvSpPr>
        <p:spPr>
          <a:xfrm>
            <a:off x="780288" y="1255776"/>
            <a:ext cx="11228832" cy="4754880"/>
          </a:xfrm>
          <a:prstGeom prst="rect">
            <a:avLst/>
          </a:prstGeom>
        </p:spPr>
        <p:txBody>
          <a:bodyPr anchor="t">
            <a:noAutofit/>
          </a:bodyPr>
          <a:lstStyle/>
          <a:p>
            <a:pPr>
              <a:lnSpc>
                <a:spcPct val="100000"/>
              </a:lnSpc>
              <a:spcBef>
                <a:spcPts val="600"/>
              </a:spcBef>
              <a:spcAft>
                <a:spcPts val="0"/>
              </a:spcAft>
            </a:pPr>
            <a:r>
              <a:rPr lang="en-US" sz="4000" b="1" u="sng" dirty="0" smtClean="0">
                <a:solidFill>
                  <a:schemeClr val="tx1"/>
                </a:solidFill>
                <a:latin typeface="Book Antiqua" panose="02040602050305030304" pitchFamily="18" charset="0"/>
              </a:rPr>
              <a:t>Exit Question(s):</a:t>
            </a:r>
          </a:p>
          <a:p>
            <a:pPr marL="530352" lvl="1" indent="0">
              <a:buNone/>
            </a:pPr>
            <a:r>
              <a:rPr lang="en-US" sz="4000" dirty="0" smtClean="0"/>
              <a:t>1. Why </a:t>
            </a:r>
            <a:r>
              <a:rPr lang="en-US" sz="4000" dirty="0"/>
              <a:t>do some people believe Reaganomics worked? </a:t>
            </a:r>
          </a:p>
          <a:p>
            <a:pPr marL="530352" lvl="1" indent="0">
              <a:buNone/>
            </a:pPr>
            <a:endParaRPr lang="en-US" sz="4000" dirty="0"/>
          </a:p>
          <a:p>
            <a:pPr marL="530352" lvl="1" indent="0">
              <a:buNone/>
            </a:pPr>
            <a:r>
              <a:rPr lang="en-US" sz="4000" dirty="0" smtClean="0"/>
              <a:t>2. Why </a:t>
            </a:r>
            <a:r>
              <a:rPr lang="en-US" sz="4000" dirty="0"/>
              <a:t>do some people believe Reaganomics was a failure?</a:t>
            </a:r>
          </a:p>
        </p:txBody>
      </p:sp>
    </p:spTree>
    <p:extLst>
      <p:ext uri="{BB962C8B-B14F-4D97-AF65-F5344CB8AC3E}">
        <p14:creationId xmlns:p14="http://schemas.microsoft.com/office/powerpoint/2010/main" val="2483522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25</TotalTime>
  <Words>642</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Batang</vt:lpstr>
      <vt:lpstr>Aharoni</vt:lpstr>
      <vt:lpstr>ArcadeClassic</vt:lpstr>
      <vt:lpstr>Book Antiqua</vt:lpstr>
      <vt:lpstr>Franklin Gothic Book</vt:lpstr>
      <vt:lpstr>Hippie Movement</vt:lpstr>
      <vt:lpstr>Crop</vt:lpstr>
      <vt:lpstr>Wednesday, April 27th </vt:lpstr>
      <vt:lpstr>Wednesday, April 27th </vt:lpstr>
      <vt:lpstr>Wednesday, April 27th </vt:lpstr>
      <vt:lpstr>Thursday, April 28th </vt:lpstr>
      <vt:lpstr>Thursday, April 28th </vt:lpstr>
      <vt:lpstr>Thursday, April 28th </vt:lpstr>
      <vt:lpstr>Friday   April 29th </vt:lpstr>
      <vt:lpstr>Friday   April 29th </vt:lpstr>
      <vt:lpstr>Friday   April 29th </vt:lpstr>
    </vt:vector>
  </TitlesOfParts>
  <Company>JCPS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April 27th</dc:title>
  <dc:creator>Abell, Joshua L</dc:creator>
  <cp:lastModifiedBy>Abell, Joshua L</cp:lastModifiedBy>
  <cp:revision>3</cp:revision>
  <dcterms:created xsi:type="dcterms:W3CDTF">2016-04-27T11:02:44Z</dcterms:created>
  <dcterms:modified xsi:type="dcterms:W3CDTF">2016-04-27T11:28:31Z</dcterms:modified>
</cp:coreProperties>
</file>